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6" r:id="rId4"/>
  </p:sldMasterIdLst>
  <p:notesMasterIdLst>
    <p:notesMasterId r:id="rId26"/>
  </p:notesMasterIdLst>
  <p:handoutMasterIdLst>
    <p:handoutMasterId r:id="rId27"/>
  </p:handoutMasterIdLst>
  <p:sldIdLst>
    <p:sldId id="256" r:id="rId5"/>
    <p:sldId id="885" r:id="rId6"/>
    <p:sldId id="886" r:id="rId7"/>
    <p:sldId id="887" r:id="rId8"/>
    <p:sldId id="888" r:id="rId9"/>
    <p:sldId id="889" r:id="rId10"/>
    <p:sldId id="890" r:id="rId11"/>
    <p:sldId id="891" r:id="rId12"/>
    <p:sldId id="892" r:id="rId13"/>
    <p:sldId id="893" r:id="rId14"/>
    <p:sldId id="894" r:id="rId15"/>
    <p:sldId id="895" r:id="rId16"/>
    <p:sldId id="896" r:id="rId17"/>
    <p:sldId id="897" r:id="rId18"/>
    <p:sldId id="898" r:id="rId19"/>
    <p:sldId id="899" r:id="rId20"/>
    <p:sldId id="900" r:id="rId21"/>
    <p:sldId id="901" r:id="rId22"/>
    <p:sldId id="902" r:id="rId23"/>
    <p:sldId id="904" r:id="rId24"/>
    <p:sldId id="903" r:id="rId25"/>
  </p:sldIdLst>
  <p:sldSz cx="9144000" cy="6858000" type="screen4x3"/>
  <p:notesSz cx="9928225" cy="6797675"/>
  <p:custDataLst>
    <p:tags r:id="rId28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tephen Rafferty" initials="SR" lastIdx="1" clrIdx="0">
    <p:extLst>
      <p:ext uri="{19B8F6BF-5375-455C-9EA6-DF929625EA0E}">
        <p15:presenceInfo xmlns:p15="http://schemas.microsoft.com/office/powerpoint/2012/main" userId="a04426156b3b4a38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21212"/>
    <a:srgbClr val="FDCFD2"/>
    <a:srgbClr val="FF8B8B"/>
    <a:srgbClr val="DE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5294" autoAdjust="0"/>
    <p:restoredTop sz="94646" autoAdjust="0"/>
  </p:normalViewPr>
  <p:slideViewPr>
    <p:cSldViewPr>
      <p:cViewPr varScale="1">
        <p:scale>
          <a:sx n="74" d="100"/>
          <a:sy n="74" d="100"/>
        </p:scale>
        <p:origin x="1590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30" y="5403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commentAuthors" Target="comment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ags" Target="tags/tag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handoutMaster" Target="handoutMasters/handoutMaster1.xml"/><Relationship Id="rId30" Type="http://schemas.openxmlformats.org/officeDocument/2006/relationships/presProps" Target="presProps.xml"/><Relationship Id="rId8" Type="http://schemas.openxmlformats.org/officeDocument/2006/relationships/slide" Target="slides/slide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331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622594" y="0"/>
            <a:ext cx="430331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05C127-53EC-4625-8674-123C41A42ABE}" type="datetimeFigureOut">
              <a:rPr lang="en-GB" smtClean="0"/>
              <a:pPr/>
              <a:t>03/08/2018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456699"/>
            <a:ext cx="430331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622594" y="6456699"/>
            <a:ext cx="430331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7700F7-D8A8-45F0-BED4-A73ECE481743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0633224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4302230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23699" y="0"/>
            <a:ext cx="4302230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8D4DA8F5-F804-4FB2-8A6B-A884CF09C514}" type="datetimeFigureOut">
              <a:rPr lang="en-US"/>
              <a:pPr>
                <a:defRPr/>
              </a:pPr>
              <a:t>8/3/2018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263900" y="509588"/>
            <a:ext cx="3400425" cy="25495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92824" y="3228896"/>
            <a:ext cx="7942580" cy="30589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2" y="6456612"/>
            <a:ext cx="4302230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23699" y="6456612"/>
            <a:ext cx="4302230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E6C00DB4-E585-43D3-9A29-E1C42556C769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023264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80FBC8F-7200-45DD-A4E3-40F9EE471788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6456464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49850C-5779-4847-863F-3961D95C13CC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5045748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49850C-5779-4847-863F-3961D95C13CC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9967252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49850C-5779-4847-863F-3961D95C13CC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2633821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49850C-5779-4847-863F-3961D95C13CC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13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0461375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49850C-5779-4847-863F-3961D95C13CC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14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1256986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49850C-5779-4847-863F-3961D95C13CC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15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8105093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49850C-5779-4847-863F-3961D95C13CC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16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0248304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49850C-5779-4847-863F-3961D95C13CC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17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1276610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49850C-5779-4847-863F-3961D95C13CC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18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4356013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49850C-5779-4847-863F-3961D95C13CC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19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579064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49850C-5779-4847-863F-3961D95C13CC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652391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49850C-5779-4847-863F-3961D95C13CC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20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6673435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49850C-5779-4847-863F-3961D95C13CC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21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421402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49850C-5779-4847-863F-3961D95C13CC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778893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49850C-5779-4847-863F-3961D95C13CC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3317190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49850C-5779-4847-863F-3961D95C13CC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316034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49850C-5779-4847-863F-3961D95C13CC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7961455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49850C-5779-4847-863F-3961D95C13CC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4728440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49850C-5779-4847-863F-3961D95C13CC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2099807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49850C-5779-4847-863F-3961D95C13CC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03627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slide" Target="../slides/slide6.xml"/><Relationship Id="rId2" Type="http://schemas.openxmlformats.org/officeDocument/2006/relationships/slide" Target="../slides/slide2.xml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.jpeg"/><Relationship Id="rId5" Type="http://schemas.openxmlformats.org/officeDocument/2006/relationships/slide" Target="../slides/slide15.xml"/><Relationship Id="rId4" Type="http://schemas.openxmlformats.org/officeDocument/2006/relationships/slide" Target="../slides/slide1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.uk/url?sa=i&amp;rct=j&amp;q=ocr+nationals+in+ict+level+02+logo&amp;source=images&amp;cd=&amp;docid=V5m_yCYP-aE2_M&amp;tbnid=DTQOd6LrYrDCGM:&amp;ved=0CAUQjRw&amp;url=http://decv.co.uk/courses/test/&amp;ei=zegkUtL5EcaR0AX1yoCoCA&amp;bvm=bv.51495398,d.d2k&amp;psig=AFQjCNE5H51wUL1lgYhDZQ2VHp_BrKAYtA&amp;ust=1378236999184474" TargetMode="External"/><Relationship Id="rId2" Type="http://schemas.openxmlformats.org/officeDocument/2006/relationships/slide" Target="../slides/slide6.xml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gif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BrookeWest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214290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Calibri" pitchFamily="34" charset="0"/>
                <a:cs typeface="Calibri" pitchFamily="34" charset="0"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 dirty="0"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 dirty="0"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 dirty="0">
                <a:latin typeface="Calibri" pitchFamily="34" charset="0"/>
                <a:cs typeface="Calibri" pitchFamily="34" charset="0"/>
              </a:endParaRPr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871566" y="5515444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 b="1">
                <a:solidFill>
                  <a:schemeClr val="bg1"/>
                </a:solidFill>
                <a:latin typeface="Calibri" pitchFamily="34" charset="0"/>
                <a:cs typeface="Calibri" pitchFamily="34" charset="0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itchFamily="34" charset="0"/>
                <a:cs typeface="Calibri" pitchFamily="34" charset="0"/>
              </a:defRPr>
            </a:lvl1pPr>
            <a:lvl2pPr>
              <a:defRPr>
                <a:latin typeface="Calibri" pitchFamily="34" charset="0"/>
                <a:cs typeface="Calibri" pitchFamily="34" charset="0"/>
              </a:defRPr>
            </a:lvl2pPr>
            <a:lvl3pPr>
              <a:defRPr>
                <a:latin typeface="Calibri" pitchFamily="34" charset="0"/>
                <a:cs typeface="Calibri" pitchFamily="34" charset="0"/>
              </a:defRPr>
            </a:lvl3pPr>
            <a:lvl4pPr>
              <a:defRPr>
                <a:latin typeface="Calibri" pitchFamily="34" charset="0"/>
                <a:cs typeface="Calibri" pitchFamily="34" charset="0"/>
              </a:defRPr>
            </a:lvl4pPr>
            <a:lvl5pPr>
              <a:defRPr>
                <a:latin typeface="Calibri" pitchFamily="34" charset="0"/>
                <a:cs typeface="Calibri" pitchFamily="34" charset="0"/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>
              <a:defRPr>
                <a:latin typeface="Calibri" pitchFamily="34" charset="0"/>
                <a:cs typeface="Calibri" pitchFamily="34" charset="0"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Calibri" pitchFamily="34" charset="0"/>
                <a:cs typeface="Calibri" pitchFamily="34" charset="0"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O1 1-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70266" y="72008"/>
            <a:ext cx="7742094" cy="548680"/>
          </a:xfrm>
        </p:spPr>
        <p:txBody>
          <a:bodyPr rtlCol="0"/>
          <a:lstStyle>
            <a:lvl1pPr>
              <a:defRPr>
                <a:latin typeface="Calibri" pitchFamily="34" charset="0"/>
                <a:cs typeface="Calibri" pitchFamily="34" charset="0"/>
              </a:defRPr>
            </a:lvl1pPr>
            <a:extLst/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8" name="Round Same Side Corner Rectangle 7">
            <a:hlinkClick r:id="rId2" action="ppaction://hlinksldjump"/>
          </p:cNvPr>
          <p:cNvSpPr/>
          <p:nvPr userDrawn="1"/>
        </p:nvSpPr>
        <p:spPr>
          <a:xfrm>
            <a:off x="249680" y="617838"/>
            <a:ext cx="1009952" cy="362890"/>
          </a:xfrm>
          <a:prstGeom prst="round2SameRect">
            <a:avLst/>
          </a:prstGeom>
          <a:effec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260" b="1" dirty="0" smtClean="0">
                <a:latin typeface="Arial" panose="020B0604020202020204" pitchFamily="34" charset="0"/>
                <a:cs typeface="Arial" panose="020B0604020202020204" pitchFamily="34" charset="0"/>
              </a:rPr>
              <a:t>3.1</a:t>
            </a:r>
            <a:r>
              <a:rPr lang="en-GB" sz="1260" b="1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- Money</a:t>
            </a:r>
            <a:endParaRPr lang="en-GB" sz="126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ound Same Side Corner Rectangle 8">
            <a:hlinkClick r:id="rId3" action="ppaction://hlinksldjump"/>
          </p:cNvPr>
          <p:cNvSpPr/>
          <p:nvPr userDrawn="1"/>
        </p:nvSpPr>
        <p:spPr>
          <a:xfrm>
            <a:off x="1308631" y="617838"/>
            <a:ext cx="1843492" cy="360040"/>
          </a:xfrm>
          <a:prstGeom prst="round2SameRect">
            <a:avLst/>
          </a:prstGeom>
          <a:effec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260" b="1" dirty="0" smtClean="0">
                <a:latin typeface="Arial" panose="020B0604020202020204" pitchFamily="34" charset="0"/>
                <a:cs typeface="Arial" panose="020B0604020202020204" pitchFamily="34" charset="0"/>
              </a:rPr>
              <a:t>3.2 – Labour Markets</a:t>
            </a:r>
            <a:endParaRPr lang="en-GB" sz="126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Round Same Side Corner Rectangle 9">
            <a:hlinkClick r:id="rId4" action="ppaction://hlinksldjump"/>
          </p:cNvPr>
          <p:cNvSpPr/>
          <p:nvPr userDrawn="1"/>
        </p:nvSpPr>
        <p:spPr>
          <a:xfrm>
            <a:off x="3201122" y="617838"/>
            <a:ext cx="1681918" cy="362890"/>
          </a:xfrm>
          <a:prstGeom prst="round2SameRect">
            <a:avLst/>
          </a:prstGeom>
          <a:effec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260" b="1" dirty="0" smtClean="0">
                <a:latin typeface="Arial" panose="020B0604020202020204" pitchFamily="34" charset="0"/>
                <a:cs typeface="Arial" panose="020B0604020202020204" pitchFamily="34" charset="0"/>
              </a:rPr>
              <a:t>3.3</a:t>
            </a:r>
            <a:r>
              <a:rPr lang="en-GB" sz="1260" b="1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– Trade Unions</a:t>
            </a:r>
            <a:endParaRPr lang="en-GB" sz="126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Round Same Side Corner Rectangle 11">
            <a:hlinkClick r:id="rId5" action="ppaction://hlinksldjump"/>
          </p:cNvPr>
          <p:cNvSpPr/>
          <p:nvPr userDrawn="1"/>
        </p:nvSpPr>
        <p:spPr>
          <a:xfrm>
            <a:off x="4932040" y="617838"/>
            <a:ext cx="2477840" cy="362890"/>
          </a:xfrm>
          <a:prstGeom prst="round2SameRect">
            <a:avLst/>
          </a:prstGeom>
          <a:effec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260" b="1" dirty="0" smtClean="0">
                <a:latin typeface="Arial" panose="020B0604020202020204" pitchFamily="34" charset="0"/>
                <a:cs typeface="Arial" panose="020B0604020202020204" pitchFamily="34" charset="0"/>
              </a:rPr>
              <a:t>3.4 – Income and Expenditure</a:t>
            </a:r>
            <a:endParaRPr lang="en-GB" sz="126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Content Placeholder 1"/>
          <p:cNvSpPr txBox="1">
            <a:spLocks/>
          </p:cNvSpPr>
          <p:nvPr/>
        </p:nvSpPr>
        <p:spPr>
          <a:xfrm>
            <a:off x="177105" y="983578"/>
            <a:ext cx="8752613" cy="5757790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3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>
            <a:noAutofit/>
          </a:bodyPr>
          <a:lstStyle/>
          <a:p>
            <a:pPr marL="109728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endParaRPr kumimoji="0" lang="en-GB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Calibri" pitchFamily="34" charset="0"/>
            </a:endParaRPr>
          </a:p>
          <a:p>
            <a:pPr marL="109728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/>
            </a:r>
            <a:b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</a:b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/>
            </a:r>
            <a:b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</a:b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Calibri" pitchFamily="34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2400" y="23696"/>
            <a:ext cx="936104" cy="8990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O1 8-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214282" y="-117500"/>
            <a:ext cx="8229600" cy="857256"/>
          </a:xfrm>
        </p:spPr>
        <p:txBody>
          <a:bodyPr rtlCol="0"/>
          <a:lstStyle>
            <a:lvl1pPr>
              <a:defRPr>
                <a:latin typeface="Calibri" pitchFamily="34" charset="0"/>
                <a:cs typeface="Calibri" pitchFamily="34" charset="0"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Round Same Side Corner Rectangle 3">
            <a:hlinkClick r:id="" action="ppaction://noaction"/>
          </p:cNvPr>
          <p:cNvSpPr/>
          <p:nvPr/>
        </p:nvSpPr>
        <p:spPr>
          <a:xfrm>
            <a:off x="3312750" y="720054"/>
            <a:ext cx="396000" cy="357190"/>
          </a:xfrm>
          <a:prstGeom prst="round2SameRect">
            <a:avLst/>
          </a:prstGeom>
          <a:effec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b="1" dirty="0" smtClean="0"/>
              <a:t>12</a:t>
            </a:r>
            <a:endParaRPr lang="en-GB" b="1" dirty="0"/>
          </a:p>
        </p:txBody>
      </p:sp>
      <p:sp>
        <p:nvSpPr>
          <p:cNvPr id="5" name="Round Same Side Corner Rectangle 4">
            <a:hlinkClick r:id="rId2" action="ppaction://hlinksldjump"/>
          </p:cNvPr>
          <p:cNvSpPr/>
          <p:nvPr/>
        </p:nvSpPr>
        <p:spPr>
          <a:xfrm>
            <a:off x="311404" y="717964"/>
            <a:ext cx="1643074" cy="357190"/>
          </a:xfrm>
          <a:prstGeom prst="round2SameRect">
            <a:avLst/>
          </a:prstGeom>
          <a:effec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/>
              <a:t>Assignment</a:t>
            </a:r>
            <a:endParaRPr lang="en-GB" b="1" dirty="0"/>
          </a:p>
        </p:txBody>
      </p:sp>
      <p:sp>
        <p:nvSpPr>
          <p:cNvPr id="8" name="Round Same Side Corner Rectangle 7">
            <a:hlinkClick r:id="" action="ppaction://noaction"/>
          </p:cNvPr>
          <p:cNvSpPr/>
          <p:nvPr/>
        </p:nvSpPr>
        <p:spPr>
          <a:xfrm>
            <a:off x="2027211" y="720054"/>
            <a:ext cx="468519" cy="357190"/>
          </a:xfrm>
          <a:prstGeom prst="round2SameRect">
            <a:avLst/>
          </a:prstGeom>
          <a:effectLst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 smtClean="0"/>
              <a:t>LO1</a:t>
            </a:r>
            <a:endParaRPr lang="en-GB" sz="1400" b="1" dirty="0"/>
          </a:p>
        </p:txBody>
      </p:sp>
      <p:sp>
        <p:nvSpPr>
          <p:cNvPr id="7" name="Round Same Side Corner Rectangle 6">
            <a:hlinkClick r:id="" action="ppaction://noaction"/>
          </p:cNvPr>
          <p:cNvSpPr/>
          <p:nvPr/>
        </p:nvSpPr>
        <p:spPr>
          <a:xfrm>
            <a:off x="3780758" y="728321"/>
            <a:ext cx="396000" cy="357190"/>
          </a:xfrm>
          <a:prstGeom prst="round2SameRect">
            <a:avLst/>
          </a:prstGeom>
          <a:effec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b="1" dirty="0" smtClean="0"/>
              <a:t>13</a:t>
            </a:r>
            <a:endParaRPr lang="en-GB" b="1" dirty="0"/>
          </a:p>
        </p:txBody>
      </p:sp>
      <p:sp>
        <p:nvSpPr>
          <p:cNvPr id="10" name="Round Same Side Corner Rectangle 9">
            <a:hlinkClick r:id="" action="ppaction://noaction"/>
          </p:cNvPr>
          <p:cNvSpPr/>
          <p:nvPr/>
        </p:nvSpPr>
        <p:spPr>
          <a:xfrm>
            <a:off x="4248766" y="728321"/>
            <a:ext cx="396000" cy="357190"/>
          </a:xfrm>
          <a:prstGeom prst="round2SameRect">
            <a:avLst/>
          </a:prstGeom>
          <a:effec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b="1" dirty="0" smtClean="0"/>
              <a:t>14</a:t>
            </a:r>
            <a:endParaRPr lang="en-GB" b="1" dirty="0"/>
          </a:p>
        </p:txBody>
      </p:sp>
      <p:sp>
        <p:nvSpPr>
          <p:cNvPr id="11" name="Round Same Side Corner Rectangle 10">
            <a:hlinkClick r:id="" action="ppaction://noaction"/>
          </p:cNvPr>
          <p:cNvSpPr/>
          <p:nvPr/>
        </p:nvSpPr>
        <p:spPr>
          <a:xfrm>
            <a:off x="4716862" y="728321"/>
            <a:ext cx="396000" cy="357190"/>
          </a:xfrm>
          <a:prstGeom prst="round2SameRect">
            <a:avLst/>
          </a:prstGeom>
          <a:effec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b="1" dirty="0" smtClean="0"/>
              <a:t>15</a:t>
            </a:r>
            <a:endParaRPr lang="en-GB" b="1" dirty="0"/>
          </a:p>
        </p:txBody>
      </p:sp>
      <p:sp>
        <p:nvSpPr>
          <p:cNvPr id="12" name="Round Same Side Corner Rectangle 11">
            <a:hlinkClick r:id="" action="ppaction://noaction"/>
          </p:cNvPr>
          <p:cNvSpPr/>
          <p:nvPr/>
        </p:nvSpPr>
        <p:spPr>
          <a:xfrm>
            <a:off x="5195564" y="729079"/>
            <a:ext cx="396000" cy="357190"/>
          </a:xfrm>
          <a:prstGeom prst="round2SameRect">
            <a:avLst/>
          </a:prstGeom>
          <a:effec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b="1" dirty="0" smtClean="0"/>
              <a:t>16</a:t>
            </a:r>
            <a:endParaRPr lang="en-GB" b="1" dirty="0"/>
          </a:p>
        </p:txBody>
      </p:sp>
      <p:sp>
        <p:nvSpPr>
          <p:cNvPr id="16" name="Round Same Side Corner Rectangle 15">
            <a:hlinkClick r:id="" action="ppaction://noaction"/>
          </p:cNvPr>
          <p:cNvSpPr/>
          <p:nvPr/>
        </p:nvSpPr>
        <p:spPr>
          <a:xfrm>
            <a:off x="5663995" y="729079"/>
            <a:ext cx="396000" cy="357190"/>
          </a:xfrm>
          <a:prstGeom prst="round2SameRect">
            <a:avLst/>
          </a:prstGeom>
          <a:effec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b="1" dirty="0" smtClean="0"/>
              <a:t>17</a:t>
            </a:r>
            <a:endParaRPr lang="en-GB" b="1" dirty="0"/>
          </a:p>
        </p:txBody>
      </p:sp>
      <p:sp>
        <p:nvSpPr>
          <p:cNvPr id="17" name="Round Same Side Corner Rectangle 16">
            <a:hlinkClick r:id="" action="ppaction://noaction"/>
          </p:cNvPr>
          <p:cNvSpPr/>
          <p:nvPr/>
        </p:nvSpPr>
        <p:spPr>
          <a:xfrm>
            <a:off x="6132426" y="729079"/>
            <a:ext cx="396000" cy="357190"/>
          </a:xfrm>
          <a:prstGeom prst="round2SameRect">
            <a:avLst/>
          </a:prstGeom>
          <a:effec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b="1" dirty="0" smtClean="0"/>
              <a:t>18</a:t>
            </a:r>
            <a:endParaRPr lang="en-GB" b="1" dirty="0"/>
          </a:p>
        </p:txBody>
      </p:sp>
      <p:sp>
        <p:nvSpPr>
          <p:cNvPr id="20" name="Round Same Side Corner Rectangle 19">
            <a:hlinkClick r:id="" action="ppaction://noaction"/>
          </p:cNvPr>
          <p:cNvSpPr/>
          <p:nvPr/>
        </p:nvSpPr>
        <p:spPr>
          <a:xfrm>
            <a:off x="2567651" y="729079"/>
            <a:ext cx="672668" cy="357190"/>
          </a:xfrm>
          <a:prstGeom prst="round2SameRect">
            <a:avLst/>
          </a:prstGeom>
          <a:effectLst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 smtClean="0"/>
              <a:t>1-11</a:t>
            </a:r>
            <a:endParaRPr lang="en-GB" sz="1400" b="1" dirty="0"/>
          </a:p>
        </p:txBody>
      </p:sp>
      <p:pic>
        <p:nvPicPr>
          <p:cNvPr id="14" name="Picture 7" descr="http://decv.co.uk/wp-content/uploads/2013/02/OCR-Logo-300x139.gif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2084" y="0"/>
            <a:ext cx="1571916" cy="7283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Round Same Side Corner Rectangle 14">
            <a:hlinkClick r:id="" action="ppaction://noaction"/>
          </p:cNvPr>
          <p:cNvSpPr/>
          <p:nvPr userDrawn="1"/>
        </p:nvSpPr>
        <p:spPr>
          <a:xfrm>
            <a:off x="3312750" y="720054"/>
            <a:ext cx="396000" cy="357190"/>
          </a:xfrm>
          <a:prstGeom prst="round2SameRect">
            <a:avLst/>
          </a:prstGeom>
          <a:effec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b="1" dirty="0" smtClean="0"/>
              <a:t>12</a:t>
            </a:r>
            <a:endParaRPr lang="en-GB" b="1" dirty="0"/>
          </a:p>
        </p:txBody>
      </p:sp>
      <p:sp>
        <p:nvSpPr>
          <p:cNvPr id="18" name="Round Same Side Corner Rectangle 17">
            <a:hlinkClick r:id="rId2" action="ppaction://hlinksldjump"/>
          </p:cNvPr>
          <p:cNvSpPr/>
          <p:nvPr userDrawn="1"/>
        </p:nvSpPr>
        <p:spPr>
          <a:xfrm>
            <a:off x="311404" y="717964"/>
            <a:ext cx="1643074" cy="357190"/>
          </a:xfrm>
          <a:prstGeom prst="round2SameRect">
            <a:avLst/>
          </a:prstGeom>
          <a:effec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/>
              <a:t>Assignment</a:t>
            </a:r>
            <a:endParaRPr lang="en-GB" b="1" dirty="0"/>
          </a:p>
        </p:txBody>
      </p:sp>
      <p:sp>
        <p:nvSpPr>
          <p:cNvPr id="19" name="Round Same Side Corner Rectangle 18">
            <a:hlinkClick r:id="" action="ppaction://noaction"/>
          </p:cNvPr>
          <p:cNvSpPr/>
          <p:nvPr userDrawn="1"/>
        </p:nvSpPr>
        <p:spPr>
          <a:xfrm>
            <a:off x="2027211" y="720054"/>
            <a:ext cx="468519" cy="357190"/>
          </a:xfrm>
          <a:prstGeom prst="round2SameRect">
            <a:avLst/>
          </a:prstGeom>
          <a:effectLst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 smtClean="0"/>
              <a:t>LO1</a:t>
            </a:r>
            <a:endParaRPr lang="en-GB" sz="1400" b="1" dirty="0"/>
          </a:p>
        </p:txBody>
      </p:sp>
      <p:sp>
        <p:nvSpPr>
          <p:cNvPr id="21" name="Round Same Side Corner Rectangle 20">
            <a:hlinkClick r:id="" action="ppaction://noaction"/>
          </p:cNvPr>
          <p:cNvSpPr/>
          <p:nvPr userDrawn="1"/>
        </p:nvSpPr>
        <p:spPr>
          <a:xfrm>
            <a:off x="3780758" y="728321"/>
            <a:ext cx="396000" cy="357190"/>
          </a:xfrm>
          <a:prstGeom prst="round2SameRect">
            <a:avLst/>
          </a:prstGeom>
          <a:effec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b="1" dirty="0" smtClean="0"/>
              <a:t>13</a:t>
            </a:r>
            <a:endParaRPr lang="en-GB" b="1" dirty="0"/>
          </a:p>
        </p:txBody>
      </p:sp>
      <p:sp>
        <p:nvSpPr>
          <p:cNvPr id="22" name="Round Same Side Corner Rectangle 21">
            <a:hlinkClick r:id="" action="ppaction://noaction"/>
          </p:cNvPr>
          <p:cNvSpPr/>
          <p:nvPr userDrawn="1"/>
        </p:nvSpPr>
        <p:spPr>
          <a:xfrm>
            <a:off x="4248766" y="728321"/>
            <a:ext cx="396000" cy="357190"/>
          </a:xfrm>
          <a:prstGeom prst="round2SameRect">
            <a:avLst/>
          </a:prstGeom>
          <a:effec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b="1" dirty="0" smtClean="0"/>
              <a:t>14</a:t>
            </a:r>
            <a:endParaRPr lang="en-GB" b="1" dirty="0"/>
          </a:p>
        </p:txBody>
      </p:sp>
      <p:sp>
        <p:nvSpPr>
          <p:cNvPr id="23" name="Round Same Side Corner Rectangle 22">
            <a:hlinkClick r:id="" action="ppaction://noaction"/>
          </p:cNvPr>
          <p:cNvSpPr/>
          <p:nvPr userDrawn="1"/>
        </p:nvSpPr>
        <p:spPr>
          <a:xfrm>
            <a:off x="4716862" y="728321"/>
            <a:ext cx="396000" cy="357190"/>
          </a:xfrm>
          <a:prstGeom prst="round2SameRect">
            <a:avLst/>
          </a:prstGeom>
          <a:effec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b="1" dirty="0" smtClean="0"/>
              <a:t>15</a:t>
            </a:r>
            <a:endParaRPr lang="en-GB" b="1" dirty="0"/>
          </a:p>
        </p:txBody>
      </p:sp>
      <p:sp>
        <p:nvSpPr>
          <p:cNvPr id="24" name="Round Same Side Corner Rectangle 23">
            <a:hlinkClick r:id="" action="ppaction://noaction"/>
          </p:cNvPr>
          <p:cNvSpPr/>
          <p:nvPr userDrawn="1"/>
        </p:nvSpPr>
        <p:spPr>
          <a:xfrm>
            <a:off x="5195564" y="729079"/>
            <a:ext cx="396000" cy="357190"/>
          </a:xfrm>
          <a:prstGeom prst="round2SameRect">
            <a:avLst/>
          </a:prstGeom>
          <a:effec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b="1" dirty="0" smtClean="0"/>
              <a:t>16</a:t>
            </a:r>
            <a:endParaRPr lang="en-GB" b="1" dirty="0"/>
          </a:p>
        </p:txBody>
      </p:sp>
      <p:sp>
        <p:nvSpPr>
          <p:cNvPr id="25" name="Round Same Side Corner Rectangle 24">
            <a:hlinkClick r:id="" action="ppaction://noaction"/>
          </p:cNvPr>
          <p:cNvSpPr/>
          <p:nvPr userDrawn="1"/>
        </p:nvSpPr>
        <p:spPr>
          <a:xfrm>
            <a:off x="5663995" y="729079"/>
            <a:ext cx="396000" cy="357190"/>
          </a:xfrm>
          <a:prstGeom prst="round2SameRect">
            <a:avLst/>
          </a:prstGeom>
          <a:effec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b="1" dirty="0" smtClean="0"/>
              <a:t>17</a:t>
            </a:r>
            <a:endParaRPr lang="en-GB" b="1" dirty="0"/>
          </a:p>
        </p:txBody>
      </p:sp>
      <p:sp>
        <p:nvSpPr>
          <p:cNvPr id="26" name="Round Same Side Corner Rectangle 25">
            <a:hlinkClick r:id="" action="ppaction://noaction"/>
          </p:cNvPr>
          <p:cNvSpPr/>
          <p:nvPr userDrawn="1"/>
        </p:nvSpPr>
        <p:spPr>
          <a:xfrm>
            <a:off x="6132426" y="729079"/>
            <a:ext cx="396000" cy="357190"/>
          </a:xfrm>
          <a:prstGeom prst="round2SameRect">
            <a:avLst/>
          </a:prstGeom>
          <a:effec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b="1" dirty="0" smtClean="0"/>
              <a:t>18</a:t>
            </a:r>
            <a:endParaRPr lang="en-GB" b="1" dirty="0"/>
          </a:p>
        </p:txBody>
      </p:sp>
      <p:sp>
        <p:nvSpPr>
          <p:cNvPr id="27" name="Round Same Side Corner Rectangle 26">
            <a:hlinkClick r:id="" action="ppaction://noaction"/>
          </p:cNvPr>
          <p:cNvSpPr/>
          <p:nvPr userDrawn="1"/>
        </p:nvSpPr>
        <p:spPr>
          <a:xfrm>
            <a:off x="2567651" y="729079"/>
            <a:ext cx="672668" cy="357190"/>
          </a:xfrm>
          <a:prstGeom prst="round2SameRect">
            <a:avLst/>
          </a:prstGeom>
          <a:effectLst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 smtClean="0"/>
              <a:t>1-11</a:t>
            </a:r>
            <a:endParaRPr lang="en-GB" sz="1400" b="1" dirty="0"/>
          </a:p>
        </p:txBody>
      </p:sp>
      <p:pic>
        <p:nvPicPr>
          <p:cNvPr id="28" name="Picture 7" descr="http://decv.co.uk/wp-content/uploads/2013/02/OCR-Logo-300x139.gif">
            <a:hlinkClick r:id="rId3"/>
          </p:cNvPr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2084" y="0"/>
            <a:ext cx="1571916" cy="7283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19725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ssign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214282" y="-117500"/>
            <a:ext cx="8229600" cy="857256"/>
          </a:xfrm>
        </p:spPr>
        <p:txBody>
          <a:bodyPr rtlCol="0"/>
          <a:lstStyle>
            <a:lvl1pPr>
              <a:defRPr>
                <a:latin typeface="Calibri" pitchFamily="34" charset="0"/>
                <a:cs typeface="Calibri" pitchFamily="34" charset="0"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42893857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-13648" y="5937012"/>
            <a:ext cx="3203848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1" y="5924550"/>
            <a:ext cx="2339752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949279"/>
            <a:ext cx="1913746" cy="922841"/>
          </a:xfrm>
          <a:prstGeom prst="rtTriangle">
            <a:avLst/>
          </a:prstGeom>
          <a:blipFill>
            <a:blip r:embed="rId8" cstate="print">
              <a:alphaModFix amt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 dirty="0">
              <a:latin typeface="Calibri" pitchFamily="34" charset="0"/>
              <a:cs typeface="Calibri" pitchFamily="34" charset="0"/>
            </a:endParaRPr>
          </a:p>
        </p:txBody>
      </p:sp>
      <p:cxnSp>
        <p:nvCxnSpPr>
          <p:cNvPr id="15" name="Straight Connector 14"/>
          <p:cNvCxnSpPr>
            <a:stCxn id="14" idx="0"/>
            <a:endCxn id="14" idx="4"/>
          </p:cNvCxnSpPr>
          <p:nvPr/>
        </p:nvCxnSpPr>
        <p:spPr>
          <a:xfrm rot="16200000" flipH="1">
            <a:off x="489410" y="5453826"/>
            <a:ext cx="922841" cy="1913746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-24"/>
            <a:ext cx="8229600" cy="857256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000108"/>
            <a:ext cx="8229600" cy="4929222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1" r:id="rId4"/>
    <p:sldLayoutId id="2147483712" r:id="rId5"/>
    <p:sldLayoutId id="2147483713" r:id="rId6"/>
  </p:sldLayoutIdLst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44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Calibri" pitchFamily="34" charset="0"/>
          <a:ea typeface="+mj-ea"/>
          <a:cs typeface="Calibri" pitchFamily="34" charset="0"/>
        </a:defRPr>
      </a:lvl1pPr>
      <a:extLst/>
    </p:titleStyle>
    <p:bodyStyle>
      <a:lvl1pPr marL="365760" indent="-256032" algn="l" rtl="0" eaLnBrk="1" latinLnBrk="0" hangingPunct="1">
        <a:spcBef>
          <a:spcPts val="0"/>
        </a:spcBef>
        <a:spcAft>
          <a:spcPts val="60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Calibri" pitchFamily="34" charset="0"/>
          <a:ea typeface="+mn-ea"/>
          <a:cs typeface="Calibri" pitchFamily="34" charset="0"/>
        </a:defRPr>
      </a:lvl1pPr>
      <a:lvl2pPr marL="621792" indent="-228600" algn="l" rtl="0" eaLnBrk="1" latinLnBrk="0" hangingPunct="1">
        <a:spcBef>
          <a:spcPts val="0"/>
        </a:spcBef>
        <a:spcAft>
          <a:spcPts val="600"/>
        </a:spcAft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Calibri" pitchFamily="34" charset="0"/>
          <a:ea typeface="+mn-ea"/>
          <a:cs typeface="Calibri" pitchFamily="34" charset="0"/>
        </a:defRPr>
      </a:lvl2pPr>
      <a:lvl3pPr marL="859536" indent="-228600" algn="l" rtl="0" eaLnBrk="1" latinLnBrk="0" hangingPunct="1">
        <a:spcBef>
          <a:spcPts val="0"/>
        </a:spcBef>
        <a:spcAft>
          <a:spcPts val="600"/>
        </a:spcAft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Calibri" pitchFamily="34" charset="0"/>
          <a:ea typeface="+mn-ea"/>
          <a:cs typeface="Calibri" pitchFamily="34" charset="0"/>
        </a:defRPr>
      </a:lvl3pPr>
      <a:lvl4pPr marL="1143000" indent="-228600" algn="l" rtl="0" eaLnBrk="1" latinLnBrk="0" hangingPunct="1">
        <a:spcBef>
          <a:spcPts val="0"/>
        </a:spcBef>
        <a:spcAft>
          <a:spcPts val="600"/>
        </a:spcAft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Calibri" pitchFamily="34" charset="0"/>
          <a:ea typeface="+mn-ea"/>
          <a:cs typeface="Calibri" pitchFamily="34" charset="0"/>
        </a:defRPr>
      </a:lvl4pPr>
      <a:lvl5pPr marL="1371600" indent="-228600" algn="l" rtl="0" eaLnBrk="1" latinLnBrk="0" hangingPunct="1">
        <a:spcBef>
          <a:spcPts val="0"/>
        </a:spcBef>
        <a:spcAft>
          <a:spcPts val="600"/>
        </a:spcAft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Calibri" pitchFamily="34" charset="0"/>
          <a:ea typeface="+mn-ea"/>
          <a:cs typeface="Calibri" pitchFamily="34" charset="0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7504" y="5610252"/>
            <a:ext cx="9001000" cy="771076"/>
          </a:xfrm>
        </p:spPr>
        <p:txBody>
          <a:bodyPr rtlCol="0"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3600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LO3 - </a:t>
            </a:r>
            <a:r>
              <a:rPr lang="en-US" sz="3600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The </a:t>
            </a:r>
            <a:r>
              <a:rPr lang="en-US" sz="3600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Individual as Producer, Consumer and Borrower</a:t>
            </a:r>
            <a:endParaRPr lang="en-GB" sz="2400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51520" y="260648"/>
            <a:ext cx="8640960" cy="148778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539552" y="332656"/>
            <a:ext cx="8280920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3200" dirty="0" smtClean="0"/>
              <a:t> Cambridge IGCSE - Economics</a:t>
            </a:r>
            <a:r>
              <a:rPr lang="en-GB" sz="3200" b="1" dirty="0" smtClean="0"/>
              <a:t> </a:t>
            </a:r>
          </a:p>
          <a:p>
            <a:pPr algn="r"/>
            <a:r>
              <a:rPr lang="en-US" sz="2000" b="1" dirty="0"/>
              <a:t>LO3 - The Individual as Producer, Consumer and </a:t>
            </a:r>
            <a:r>
              <a:rPr lang="en-US" sz="2000" b="1" dirty="0" smtClean="0"/>
              <a:t>Borrower</a:t>
            </a:r>
          </a:p>
          <a:p>
            <a:pPr algn="r"/>
            <a:r>
              <a:rPr lang="en-GB" sz="32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2017-2019 - Course Code: 0455</a:t>
            </a:r>
            <a:endParaRPr lang="en-GB" sz="36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1026" name="Picture 2" descr="Image result for economic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2044822"/>
            <a:ext cx="6552728" cy="28826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332656"/>
            <a:ext cx="1274589" cy="1224136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70266" y="72008"/>
            <a:ext cx="8859452" cy="548680"/>
          </a:xfrm>
        </p:spPr>
        <p:txBody>
          <a:bodyPr>
            <a:noAutofit/>
          </a:bodyPr>
          <a:lstStyle/>
          <a:p>
            <a:r>
              <a:rPr lang="en-IE" sz="4000" dirty="0" smtClean="0"/>
              <a:t>3.2 – Labour Markets</a:t>
            </a:r>
            <a:endParaRPr lang="en-GB" sz="4000" dirty="0"/>
          </a:p>
        </p:txBody>
      </p:sp>
      <p:sp>
        <p:nvSpPr>
          <p:cNvPr id="9" name="Rectangle 8"/>
          <p:cNvSpPr/>
          <p:nvPr/>
        </p:nvSpPr>
        <p:spPr>
          <a:xfrm>
            <a:off x="251519" y="1052736"/>
            <a:ext cx="8568953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+mj-lt"/>
              <a:buAutoNum type="arabicPeriod" startAt="9"/>
              <a:tabLst>
                <a:tab pos="812800" algn="l"/>
                <a:tab pos="8348663" algn="r"/>
              </a:tabLst>
            </a:pPr>
            <a:r>
              <a:rPr lang="en-US" dirty="0" smtClean="0"/>
              <a:t>Koh </a:t>
            </a:r>
            <a:r>
              <a:rPr lang="en-US" dirty="0"/>
              <a:t>Lanta is an island in Southern Thailand and the main industries are fishing, farming </a:t>
            </a:r>
            <a:r>
              <a:rPr lang="en-US" dirty="0" smtClean="0"/>
              <a:t>and tourism</a:t>
            </a:r>
            <a:r>
              <a:rPr lang="en-US" dirty="0"/>
              <a:t>. During the peak season, a large number of workers are required to work in </a:t>
            </a:r>
            <a:r>
              <a:rPr lang="en-US" dirty="0" smtClean="0"/>
              <a:t>hotels, guesthouses</a:t>
            </a:r>
            <a:r>
              <a:rPr lang="en-US" dirty="0"/>
              <a:t>, restaurants and other businesses related to the tourism trade. Analyse the </a:t>
            </a:r>
            <a:r>
              <a:rPr lang="en-US" dirty="0" smtClean="0"/>
              <a:t>factors that </a:t>
            </a:r>
            <a:r>
              <a:rPr lang="en-US" dirty="0"/>
              <a:t>will affect the demand and supply of labour in the tourism industry in Koh Lanta. </a:t>
            </a:r>
            <a:r>
              <a:rPr lang="en-US" dirty="0" smtClean="0"/>
              <a:t>	[6]</a:t>
            </a:r>
            <a:br>
              <a:rPr lang="en-US" dirty="0" smtClean="0"/>
            </a:br>
            <a:r>
              <a:rPr lang="en-US" dirty="0" smtClean="0"/>
              <a:t>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</a:t>
            </a:r>
            <a:endParaRPr lang="en-US" dirty="0"/>
          </a:p>
          <a:p>
            <a:pPr marL="457200" indent="-457200">
              <a:buFont typeface="+mj-lt"/>
              <a:buAutoNum type="arabicPeriod" startAt="9"/>
              <a:tabLst>
                <a:tab pos="812800" algn="l"/>
                <a:tab pos="8348663" algn="r"/>
              </a:tabLst>
            </a:pPr>
            <a:r>
              <a:rPr lang="en-US" dirty="0" smtClean="0"/>
              <a:t>Frederica </a:t>
            </a:r>
            <a:r>
              <a:rPr lang="en-US" dirty="0"/>
              <a:t>is an expert in producing hand-knitted garments. Analyse the advantages and </a:t>
            </a:r>
            <a:r>
              <a:rPr lang="en-US" dirty="0" smtClean="0"/>
              <a:t>disadvantages of </a:t>
            </a:r>
            <a:r>
              <a:rPr lang="en-US" dirty="0" err="1"/>
              <a:t>specialisation</a:t>
            </a:r>
            <a:r>
              <a:rPr lang="en-US" dirty="0"/>
              <a:t> of labour for an individual. [</a:t>
            </a:r>
            <a:r>
              <a:rPr lang="en-US" dirty="0" smtClean="0"/>
              <a:t>6]</a:t>
            </a:r>
            <a:br>
              <a:rPr lang="en-US" dirty="0" smtClean="0"/>
            </a:br>
            <a:r>
              <a:rPr lang="en-US" dirty="0" smtClean="0"/>
              <a:t>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</a:t>
            </a:r>
          </a:p>
        </p:txBody>
      </p:sp>
    </p:spTree>
    <p:extLst>
      <p:ext uri="{BB962C8B-B14F-4D97-AF65-F5344CB8AC3E}">
        <p14:creationId xmlns:p14="http://schemas.microsoft.com/office/powerpoint/2010/main" val="105514753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70266" y="72008"/>
            <a:ext cx="8859452" cy="548680"/>
          </a:xfrm>
        </p:spPr>
        <p:txBody>
          <a:bodyPr>
            <a:noAutofit/>
          </a:bodyPr>
          <a:lstStyle/>
          <a:p>
            <a:r>
              <a:rPr lang="en-IE" sz="4000" dirty="0" smtClean="0"/>
              <a:t>3.3 – Trade Unions</a:t>
            </a:r>
            <a:endParaRPr lang="en-GB" sz="4000" dirty="0"/>
          </a:p>
        </p:txBody>
      </p:sp>
      <p:sp>
        <p:nvSpPr>
          <p:cNvPr id="9" name="Rectangle 8"/>
          <p:cNvSpPr/>
          <p:nvPr/>
        </p:nvSpPr>
        <p:spPr>
          <a:xfrm>
            <a:off x="251519" y="1052736"/>
            <a:ext cx="8568953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+mj-lt"/>
              <a:buAutoNum type="arabicPeriod"/>
              <a:tabLst>
                <a:tab pos="812800" algn="l"/>
                <a:tab pos="8348663" algn="r"/>
              </a:tabLst>
            </a:pPr>
            <a:r>
              <a:rPr lang="en-US" sz="2000" dirty="0" smtClean="0"/>
              <a:t>A </a:t>
            </a:r>
            <a:r>
              <a:rPr lang="en-US" sz="2000" dirty="0"/>
              <a:t>request by a trade union for a pay rise for its members who work in a toy factory is likely to </a:t>
            </a:r>
            <a:r>
              <a:rPr lang="en-US" sz="2000" dirty="0" smtClean="0"/>
              <a:t>be successful if</a:t>
            </a:r>
            <a:br>
              <a:rPr lang="en-US" sz="2000" dirty="0" smtClean="0"/>
            </a:br>
            <a:r>
              <a:rPr lang="en-US" sz="2000" b="1" dirty="0" smtClean="0"/>
              <a:t>A</a:t>
            </a:r>
            <a:r>
              <a:rPr lang="en-US" sz="2000" dirty="0" smtClean="0"/>
              <a:t> 	there </a:t>
            </a:r>
            <a:r>
              <a:rPr lang="en-US" sz="2000" dirty="0"/>
              <a:t>is low inflation in the </a:t>
            </a:r>
            <a:r>
              <a:rPr lang="en-US" sz="2000" dirty="0" smtClean="0"/>
              <a:t>economy</a:t>
            </a:r>
            <a:br>
              <a:rPr lang="en-US" sz="2000" dirty="0" smtClean="0"/>
            </a:br>
            <a:r>
              <a:rPr lang="en-US" sz="2000" b="1" dirty="0" smtClean="0"/>
              <a:t>B</a:t>
            </a:r>
            <a:r>
              <a:rPr lang="en-US" sz="2000" dirty="0" smtClean="0"/>
              <a:t> 	there </a:t>
            </a:r>
            <a:r>
              <a:rPr lang="en-US" sz="2000" dirty="0"/>
              <a:t>is high demand for toys produced in the </a:t>
            </a:r>
            <a:r>
              <a:rPr lang="en-US" sz="2000" dirty="0" smtClean="0"/>
              <a:t>factory</a:t>
            </a:r>
            <a:br>
              <a:rPr lang="en-US" sz="2000" dirty="0" smtClean="0"/>
            </a:br>
            <a:r>
              <a:rPr lang="en-US" sz="2000" b="1" dirty="0" smtClean="0"/>
              <a:t>C</a:t>
            </a:r>
            <a:r>
              <a:rPr lang="en-US" sz="2000" dirty="0" smtClean="0"/>
              <a:t> 	there </a:t>
            </a:r>
            <a:r>
              <a:rPr lang="en-US" sz="2000" dirty="0"/>
              <a:t>is a large pool of people willing to work in the toy </a:t>
            </a:r>
            <a:r>
              <a:rPr lang="en-US" sz="2000" dirty="0" smtClean="0"/>
              <a:t>factory</a:t>
            </a:r>
            <a:br>
              <a:rPr lang="en-US" sz="2000" dirty="0" smtClean="0"/>
            </a:br>
            <a:r>
              <a:rPr lang="en-US" sz="2000" b="1" dirty="0" smtClean="0"/>
              <a:t>D</a:t>
            </a:r>
            <a:r>
              <a:rPr lang="en-US" sz="2000" dirty="0" smtClean="0"/>
              <a:t> 	the </a:t>
            </a:r>
            <a:r>
              <a:rPr lang="en-US" sz="2000" dirty="0"/>
              <a:t>productivity of workers in the toy factory has fallen</a:t>
            </a:r>
          </a:p>
          <a:p>
            <a:pPr marL="457200" indent="-457200">
              <a:buFont typeface="+mj-lt"/>
              <a:buAutoNum type="arabicPeriod"/>
              <a:tabLst>
                <a:tab pos="812800" algn="l"/>
                <a:tab pos="8348663" algn="r"/>
              </a:tabLst>
            </a:pPr>
            <a:r>
              <a:rPr lang="en-US" sz="2000" dirty="0" smtClean="0"/>
              <a:t>Which </a:t>
            </a:r>
            <a:r>
              <a:rPr lang="en-US" sz="2000" dirty="0"/>
              <a:t>of the following is a reason why a trade union may ask for a wage increase for its </a:t>
            </a:r>
            <a:r>
              <a:rPr lang="en-US" sz="2000" dirty="0" smtClean="0"/>
              <a:t>members?</a:t>
            </a:r>
            <a:br>
              <a:rPr lang="en-US" sz="2000" dirty="0" smtClean="0"/>
            </a:br>
            <a:r>
              <a:rPr lang="en-US" sz="2000" b="1" dirty="0" smtClean="0"/>
              <a:t>A</a:t>
            </a:r>
            <a:r>
              <a:rPr lang="en-US" sz="2000" dirty="0" smtClean="0"/>
              <a:t> 	Increased </a:t>
            </a:r>
            <a:r>
              <a:rPr lang="en-US" sz="2000" dirty="0"/>
              <a:t>profits in the </a:t>
            </a:r>
            <a:r>
              <a:rPr lang="en-US" sz="2000" dirty="0" smtClean="0"/>
              <a:t>industry</a:t>
            </a:r>
            <a:br>
              <a:rPr lang="en-US" sz="2000" dirty="0" smtClean="0"/>
            </a:br>
            <a:r>
              <a:rPr lang="en-US" sz="2000" b="1" dirty="0" smtClean="0"/>
              <a:t>B</a:t>
            </a:r>
            <a:r>
              <a:rPr lang="en-US" sz="2000" dirty="0" smtClean="0"/>
              <a:t> 	Lower </a:t>
            </a:r>
            <a:r>
              <a:rPr lang="en-US" sz="2000" dirty="0"/>
              <a:t>productivity in the </a:t>
            </a:r>
            <a:r>
              <a:rPr lang="en-US" sz="2000" dirty="0" smtClean="0"/>
              <a:t>industry</a:t>
            </a:r>
            <a:br>
              <a:rPr lang="en-US" sz="2000" dirty="0" smtClean="0"/>
            </a:br>
            <a:r>
              <a:rPr lang="en-US" sz="2000" b="1" dirty="0" smtClean="0"/>
              <a:t>C</a:t>
            </a:r>
            <a:r>
              <a:rPr lang="en-US" sz="2000" dirty="0" smtClean="0"/>
              <a:t> 	A </a:t>
            </a:r>
            <a:r>
              <a:rPr lang="en-US" sz="2000" dirty="0"/>
              <a:t>lower rate of </a:t>
            </a:r>
            <a:r>
              <a:rPr lang="en-US" sz="2000" dirty="0" smtClean="0"/>
              <a:t>inflation</a:t>
            </a:r>
            <a:br>
              <a:rPr lang="en-US" sz="2000" dirty="0" smtClean="0"/>
            </a:br>
            <a:r>
              <a:rPr lang="en-US" sz="2000" b="1" dirty="0" smtClean="0"/>
              <a:t>D</a:t>
            </a:r>
            <a:r>
              <a:rPr lang="en-US" sz="2000" dirty="0" smtClean="0"/>
              <a:t> </a:t>
            </a:r>
            <a:r>
              <a:rPr lang="en-US" sz="2000" dirty="0"/>
              <a:t>Higher unemployment in the economy</a:t>
            </a:r>
          </a:p>
          <a:p>
            <a:pPr marL="457200" indent="-457200">
              <a:buFont typeface="+mj-lt"/>
              <a:buAutoNum type="arabicPeriod"/>
              <a:tabLst>
                <a:tab pos="812800" algn="l"/>
                <a:tab pos="8348663" algn="r"/>
              </a:tabLst>
            </a:pPr>
            <a:r>
              <a:rPr lang="en-US" sz="2000" dirty="0" smtClean="0"/>
              <a:t>Which </a:t>
            </a:r>
            <a:r>
              <a:rPr lang="en-US" sz="2000" dirty="0"/>
              <a:t>of the following is an example of action taken by a trade </a:t>
            </a:r>
            <a:r>
              <a:rPr lang="en-US" sz="2000" dirty="0" smtClean="0"/>
              <a:t>union?</a:t>
            </a:r>
            <a:br>
              <a:rPr lang="en-US" sz="2000" dirty="0" smtClean="0"/>
            </a:br>
            <a:r>
              <a:rPr lang="en-US" sz="2000" dirty="0" smtClean="0"/>
              <a:t>b 	Go-fast</a:t>
            </a:r>
            <a:br>
              <a:rPr lang="en-US" sz="2000" dirty="0" smtClean="0"/>
            </a:br>
            <a:r>
              <a:rPr lang="en-US" sz="2000" b="1" dirty="0" smtClean="0"/>
              <a:t>B</a:t>
            </a:r>
            <a:r>
              <a:rPr lang="en-US" sz="2000" dirty="0" smtClean="0"/>
              <a:t> 	Sit-down</a:t>
            </a:r>
            <a:br>
              <a:rPr lang="en-US" sz="2000" dirty="0" smtClean="0"/>
            </a:br>
            <a:r>
              <a:rPr lang="en-US" sz="2000" b="1" dirty="0" smtClean="0"/>
              <a:t>C	</a:t>
            </a:r>
            <a:r>
              <a:rPr lang="en-US" sz="2000" dirty="0" smtClean="0"/>
              <a:t>Work-to-rule</a:t>
            </a:r>
            <a:br>
              <a:rPr lang="en-US" sz="2000" dirty="0" smtClean="0"/>
            </a:br>
            <a:r>
              <a:rPr lang="en-US" sz="2000" b="1" dirty="0" smtClean="0"/>
              <a:t>D 	</a:t>
            </a:r>
            <a:r>
              <a:rPr lang="en-US" sz="2000" dirty="0" smtClean="0"/>
              <a:t>Lie-in</a:t>
            </a:r>
          </a:p>
        </p:txBody>
      </p:sp>
    </p:spTree>
    <p:extLst>
      <p:ext uri="{BB962C8B-B14F-4D97-AF65-F5344CB8AC3E}">
        <p14:creationId xmlns:p14="http://schemas.microsoft.com/office/powerpoint/2010/main" val="536169147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70266" y="72008"/>
            <a:ext cx="8859452" cy="548680"/>
          </a:xfrm>
        </p:spPr>
        <p:txBody>
          <a:bodyPr>
            <a:noAutofit/>
          </a:bodyPr>
          <a:lstStyle/>
          <a:p>
            <a:r>
              <a:rPr lang="en-IE" sz="4000" dirty="0" smtClean="0"/>
              <a:t>3.3 – Trade Unions</a:t>
            </a:r>
            <a:endParaRPr lang="en-GB" sz="4000" dirty="0"/>
          </a:p>
        </p:txBody>
      </p:sp>
      <p:sp>
        <p:nvSpPr>
          <p:cNvPr id="9" name="Rectangle 8"/>
          <p:cNvSpPr/>
          <p:nvPr/>
        </p:nvSpPr>
        <p:spPr>
          <a:xfrm>
            <a:off x="251519" y="1052736"/>
            <a:ext cx="8568953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+mj-lt"/>
              <a:buAutoNum type="arabicPeriod" startAt="4"/>
              <a:tabLst>
                <a:tab pos="812800" algn="l"/>
                <a:tab pos="8348663" algn="r"/>
              </a:tabLst>
            </a:pPr>
            <a:r>
              <a:rPr lang="en-US" sz="2000" dirty="0" smtClean="0"/>
              <a:t>The </a:t>
            </a:r>
            <a:r>
              <a:rPr lang="en-US" sz="2000" dirty="0"/>
              <a:t>main aim of a trade union is </a:t>
            </a:r>
            <a:r>
              <a:rPr lang="en-US" sz="2000" dirty="0" smtClean="0"/>
              <a:t>to</a:t>
            </a:r>
            <a:br>
              <a:rPr lang="en-US" sz="2000" dirty="0" smtClean="0"/>
            </a:br>
            <a:r>
              <a:rPr lang="en-US" sz="2000" b="1" dirty="0" smtClean="0"/>
              <a:t>A</a:t>
            </a:r>
            <a:r>
              <a:rPr lang="en-US" sz="2000" dirty="0" smtClean="0"/>
              <a:t> 	Gain </a:t>
            </a:r>
            <a:r>
              <a:rPr lang="en-US" sz="2000" dirty="0"/>
              <a:t>publicity for its </a:t>
            </a:r>
            <a:r>
              <a:rPr lang="en-US" sz="2000" dirty="0" smtClean="0"/>
              <a:t>members</a:t>
            </a:r>
            <a:br>
              <a:rPr lang="en-US" sz="2000" dirty="0" smtClean="0"/>
            </a:br>
            <a:r>
              <a:rPr lang="en-US" sz="2000" b="1" dirty="0" smtClean="0"/>
              <a:t>B</a:t>
            </a:r>
            <a:r>
              <a:rPr lang="en-US" sz="2000" dirty="0" smtClean="0"/>
              <a:t> 	Improve </a:t>
            </a:r>
            <a:r>
              <a:rPr lang="en-US" sz="2000" dirty="0"/>
              <a:t>pay and working conditions for its </a:t>
            </a:r>
            <a:r>
              <a:rPr lang="en-US" sz="2000" dirty="0" smtClean="0"/>
              <a:t>members</a:t>
            </a:r>
            <a:br>
              <a:rPr lang="en-US" sz="2000" dirty="0" smtClean="0"/>
            </a:br>
            <a:r>
              <a:rPr lang="en-US" sz="2000" b="1" dirty="0" smtClean="0"/>
              <a:t>C</a:t>
            </a:r>
            <a:r>
              <a:rPr lang="en-US" sz="2000" dirty="0" smtClean="0"/>
              <a:t> 	Call </a:t>
            </a:r>
            <a:r>
              <a:rPr lang="en-US" sz="2000" dirty="0"/>
              <a:t>its members out on strike </a:t>
            </a:r>
            <a:r>
              <a:rPr lang="en-US" sz="2000" dirty="0" smtClean="0"/>
              <a:t>action</a:t>
            </a:r>
            <a:br>
              <a:rPr lang="en-US" sz="2000" dirty="0" smtClean="0"/>
            </a:br>
            <a:r>
              <a:rPr lang="en-US" sz="2000" b="1" dirty="0" smtClean="0"/>
              <a:t>D</a:t>
            </a:r>
            <a:r>
              <a:rPr lang="en-US" sz="2000" dirty="0" smtClean="0"/>
              <a:t> 	Cause </a:t>
            </a:r>
            <a:r>
              <a:rPr lang="en-US" sz="2000" dirty="0"/>
              <a:t>disruptions to employers and the economy</a:t>
            </a:r>
          </a:p>
          <a:p>
            <a:pPr marL="457200" indent="-457200">
              <a:buFont typeface="+mj-lt"/>
              <a:buAutoNum type="arabicPeriod" startAt="4"/>
              <a:tabLst>
                <a:tab pos="812800" algn="l"/>
                <a:tab pos="8348663" algn="r"/>
              </a:tabLst>
            </a:pPr>
            <a:r>
              <a:rPr lang="en-US" sz="2000" dirty="0" smtClean="0"/>
              <a:t>A </a:t>
            </a:r>
            <a:r>
              <a:rPr lang="en-US" sz="2000" dirty="0"/>
              <a:t>group of workers in a Bangladesh garment factory is concerned about the low pay, poor </a:t>
            </a:r>
            <a:r>
              <a:rPr lang="en-US" sz="2000" dirty="0" smtClean="0"/>
              <a:t>working conditions </a:t>
            </a:r>
            <a:r>
              <a:rPr lang="en-US" sz="2000" dirty="0"/>
              <a:t>and e)(tended hours of work. They decide to work only for their contracted hours of </a:t>
            </a:r>
            <a:r>
              <a:rPr lang="en-US" sz="2000" dirty="0" smtClean="0"/>
              <a:t>work and </a:t>
            </a:r>
            <a:r>
              <a:rPr lang="en-US" sz="2000" dirty="0"/>
              <a:t>put a ban on overtime. This type of industrial action is known </a:t>
            </a:r>
            <a:r>
              <a:rPr lang="en-US" sz="2000" dirty="0" smtClean="0"/>
              <a:t>as</a:t>
            </a:r>
            <a:br>
              <a:rPr lang="en-US" sz="2000" dirty="0" smtClean="0"/>
            </a:br>
            <a:r>
              <a:rPr lang="en-US" sz="2000" b="1" dirty="0" smtClean="0"/>
              <a:t>A</a:t>
            </a:r>
            <a:r>
              <a:rPr lang="en-US" sz="2000" dirty="0" smtClean="0"/>
              <a:t> 	go-slow</a:t>
            </a:r>
            <a:br>
              <a:rPr lang="en-US" sz="2000" dirty="0" smtClean="0"/>
            </a:br>
            <a:r>
              <a:rPr lang="en-US" sz="2000" b="1" dirty="0" smtClean="0"/>
              <a:t>B</a:t>
            </a:r>
            <a:r>
              <a:rPr lang="en-US" sz="2000" dirty="0" smtClean="0"/>
              <a:t> 	strike action</a:t>
            </a:r>
            <a:br>
              <a:rPr lang="en-US" sz="2000" dirty="0" smtClean="0"/>
            </a:br>
            <a:r>
              <a:rPr lang="en-US" sz="2000" b="1" dirty="0" smtClean="0"/>
              <a:t>C</a:t>
            </a:r>
            <a:r>
              <a:rPr lang="en-US" sz="2000" dirty="0" smtClean="0"/>
              <a:t> 	work-to-rule</a:t>
            </a:r>
            <a:br>
              <a:rPr lang="en-US" sz="2000" dirty="0" smtClean="0"/>
            </a:br>
            <a:r>
              <a:rPr lang="en-US" sz="2000" b="1" dirty="0" smtClean="0"/>
              <a:t>D</a:t>
            </a:r>
            <a:r>
              <a:rPr lang="en-US" sz="2000" dirty="0" smtClean="0"/>
              <a:t> 	sit-in</a:t>
            </a:r>
          </a:p>
          <a:p>
            <a:pPr marL="457200" indent="-457200">
              <a:buFont typeface="+mj-lt"/>
              <a:buAutoNum type="arabicPeriod" startAt="4"/>
              <a:tabLst>
                <a:tab pos="812800" algn="l"/>
                <a:tab pos="8348663" algn="r"/>
              </a:tabLst>
            </a:pPr>
            <a:r>
              <a:rPr lang="en-US" sz="2000" dirty="0" smtClean="0"/>
              <a:t>Describe </a:t>
            </a:r>
            <a:r>
              <a:rPr lang="en-US" sz="2000" dirty="0"/>
              <a:t>the process of collective bargaining. </a:t>
            </a:r>
            <a:r>
              <a:rPr lang="en-US" sz="2000" dirty="0" smtClean="0"/>
              <a:t>	[2]</a:t>
            </a:r>
            <a:br>
              <a:rPr lang="en-US" sz="2000" dirty="0" smtClean="0"/>
            </a:br>
            <a:r>
              <a:rPr lang="en-US" sz="2000" dirty="0" smtClean="0"/>
              <a:t>________________________________________________________________________________________________________________________________________________________________________________________________________________________________</a:t>
            </a:r>
          </a:p>
        </p:txBody>
      </p:sp>
    </p:spTree>
    <p:extLst>
      <p:ext uri="{BB962C8B-B14F-4D97-AF65-F5344CB8AC3E}">
        <p14:creationId xmlns:p14="http://schemas.microsoft.com/office/powerpoint/2010/main" val="2362553235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70266" y="72008"/>
            <a:ext cx="8859452" cy="548680"/>
          </a:xfrm>
        </p:spPr>
        <p:txBody>
          <a:bodyPr>
            <a:noAutofit/>
          </a:bodyPr>
          <a:lstStyle/>
          <a:p>
            <a:r>
              <a:rPr lang="en-IE" sz="4000" dirty="0" smtClean="0"/>
              <a:t>3.3 – Trade Unions</a:t>
            </a:r>
            <a:endParaRPr lang="en-GB" sz="4000" dirty="0"/>
          </a:p>
        </p:txBody>
      </p:sp>
      <p:sp>
        <p:nvSpPr>
          <p:cNvPr id="9" name="Rectangle 8"/>
          <p:cNvSpPr/>
          <p:nvPr/>
        </p:nvSpPr>
        <p:spPr>
          <a:xfrm>
            <a:off x="251519" y="1052736"/>
            <a:ext cx="8568953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+mj-lt"/>
              <a:buAutoNum type="arabicPeriod" startAt="7"/>
              <a:tabLst>
                <a:tab pos="812800" algn="l"/>
                <a:tab pos="8348663" algn="r"/>
              </a:tabLst>
            </a:pPr>
            <a:r>
              <a:rPr lang="en-US" dirty="0" smtClean="0"/>
              <a:t>Trade </a:t>
            </a:r>
            <a:r>
              <a:rPr lang="en-US" dirty="0"/>
              <a:t>union membership in the UK decreased from </a:t>
            </a:r>
            <a:r>
              <a:rPr lang="en-US" dirty="0" smtClean="0"/>
              <a:t>13m </a:t>
            </a:r>
            <a:r>
              <a:rPr lang="en-US" dirty="0"/>
              <a:t>members in 1979 to 6.5 </a:t>
            </a:r>
            <a:r>
              <a:rPr lang="en-US" dirty="0" smtClean="0"/>
              <a:t>million members </a:t>
            </a:r>
            <a:r>
              <a:rPr lang="en-US" dirty="0"/>
              <a:t>in 2013. Describe two reasons for the decline in trade union membership during </a:t>
            </a:r>
            <a:r>
              <a:rPr lang="en-US" dirty="0" smtClean="0"/>
              <a:t>this period</a:t>
            </a:r>
            <a:r>
              <a:rPr lang="en-US" dirty="0"/>
              <a:t>. </a:t>
            </a:r>
            <a:r>
              <a:rPr lang="en-US" dirty="0" smtClean="0"/>
              <a:t>	[4]</a:t>
            </a:r>
            <a:br>
              <a:rPr lang="en-US" dirty="0" smtClean="0"/>
            </a:br>
            <a:r>
              <a:rPr lang="en-US" dirty="0" smtClean="0"/>
              <a:t>____________________________________________________________________________________________________________________________ ________________________</a:t>
            </a:r>
            <a:r>
              <a:rPr lang="en-US" dirty="0"/>
              <a:t>______</a:t>
            </a:r>
            <a:r>
              <a:rPr lang="en-US" dirty="0" smtClean="0"/>
              <a:t>________________________________ ________________________</a:t>
            </a:r>
            <a:r>
              <a:rPr lang="en-US" dirty="0"/>
              <a:t>______</a:t>
            </a:r>
            <a:r>
              <a:rPr lang="en-US" dirty="0" smtClean="0"/>
              <a:t>________________________________ ________________________</a:t>
            </a:r>
            <a:r>
              <a:rPr lang="en-US" dirty="0"/>
              <a:t>______</a:t>
            </a:r>
            <a:r>
              <a:rPr lang="en-US" dirty="0" smtClean="0"/>
              <a:t>________________________________</a:t>
            </a:r>
            <a:endParaRPr lang="en-US" dirty="0"/>
          </a:p>
          <a:p>
            <a:pPr marL="457200" indent="-457200">
              <a:buFont typeface="+mj-lt"/>
              <a:buAutoNum type="arabicPeriod" startAt="7"/>
              <a:tabLst>
                <a:tab pos="812800" algn="l"/>
                <a:tab pos="8348663" algn="r"/>
              </a:tabLst>
            </a:pPr>
            <a:r>
              <a:rPr lang="en-US" dirty="0" smtClean="0"/>
              <a:t>In </a:t>
            </a:r>
            <a:r>
              <a:rPr lang="en-US" dirty="0"/>
              <a:t>some countries, such as China and the UK, there has been an increase in female membership </a:t>
            </a:r>
            <a:r>
              <a:rPr lang="en-US" dirty="0" smtClean="0"/>
              <a:t>of trade </a:t>
            </a:r>
            <a:r>
              <a:rPr lang="en-US" dirty="0"/>
              <a:t>unions. Suggest two reasons why more women are becoming members of trade unions</a:t>
            </a:r>
            <a:r>
              <a:rPr lang="en-US" dirty="0" smtClean="0"/>
              <a:t>.	[4]</a:t>
            </a:r>
            <a:br>
              <a:rPr lang="en-US" dirty="0" smtClean="0"/>
            </a:br>
            <a:r>
              <a:rPr lang="en-US" dirty="0"/>
              <a:t>______</a:t>
            </a:r>
            <a:r>
              <a:rPr lang="en-US" dirty="0" smtClean="0"/>
              <a:t>________________________________________________________ </a:t>
            </a:r>
            <a:r>
              <a:rPr lang="en-US" dirty="0"/>
              <a:t>______</a:t>
            </a:r>
            <a:r>
              <a:rPr lang="en-US" dirty="0" smtClean="0"/>
              <a:t>________________________________________________________ </a:t>
            </a:r>
            <a:r>
              <a:rPr lang="en-US" dirty="0"/>
              <a:t>______</a:t>
            </a:r>
            <a:r>
              <a:rPr lang="en-US" dirty="0" smtClean="0"/>
              <a:t>________________________________________________________ </a:t>
            </a:r>
            <a:r>
              <a:rPr lang="en-US" dirty="0"/>
              <a:t>______</a:t>
            </a:r>
            <a:r>
              <a:rPr lang="en-US" dirty="0" smtClean="0"/>
              <a:t>________________________________________________________</a:t>
            </a:r>
            <a:endParaRPr lang="en-US" dirty="0"/>
          </a:p>
          <a:p>
            <a:pPr marL="457200" indent="-457200">
              <a:buFont typeface="+mj-lt"/>
              <a:buAutoNum type="arabicPeriod" startAt="7"/>
              <a:tabLst>
                <a:tab pos="812800" algn="l"/>
                <a:tab pos="8348663" algn="r"/>
              </a:tabLst>
            </a:pPr>
            <a:r>
              <a:rPr lang="en-US" dirty="0" smtClean="0"/>
              <a:t>Describe </a:t>
            </a:r>
            <a:r>
              <a:rPr lang="en-US" dirty="0"/>
              <a:t>two functions of a trade union. [</a:t>
            </a:r>
            <a:r>
              <a:rPr lang="en-US" dirty="0" smtClean="0"/>
              <a:t>4]</a:t>
            </a:r>
            <a:br>
              <a:rPr lang="en-US" dirty="0" smtClean="0"/>
            </a:br>
            <a:r>
              <a:rPr lang="en-US" dirty="0"/>
              <a:t>______</a:t>
            </a:r>
            <a:r>
              <a:rPr lang="en-US" dirty="0" smtClean="0"/>
              <a:t>________________________________________________________ </a:t>
            </a:r>
            <a:r>
              <a:rPr lang="en-US" dirty="0"/>
              <a:t>______</a:t>
            </a:r>
            <a:r>
              <a:rPr lang="en-US" dirty="0" smtClean="0"/>
              <a:t>________________________________________________________ </a:t>
            </a:r>
            <a:r>
              <a:rPr lang="en-US" dirty="0"/>
              <a:t>______</a:t>
            </a:r>
            <a:r>
              <a:rPr lang="en-US" dirty="0" smtClean="0"/>
              <a:t>________________________________________________________ </a:t>
            </a:r>
            <a:r>
              <a:rPr lang="en-US" dirty="0"/>
              <a:t>______</a:t>
            </a:r>
            <a:r>
              <a:rPr lang="en-US" dirty="0" smtClean="0"/>
              <a:t>________________________________________________________</a:t>
            </a:r>
          </a:p>
        </p:txBody>
      </p:sp>
    </p:spTree>
    <p:extLst>
      <p:ext uri="{BB962C8B-B14F-4D97-AF65-F5344CB8AC3E}">
        <p14:creationId xmlns:p14="http://schemas.microsoft.com/office/powerpoint/2010/main" val="2513311032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70266" y="72008"/>
            <a:ext cx="8859452" cy="548680"/>
          </a:xfrm>
        </p:spPr>
        <p:txBody>
          <a:bodyPr>
            <a:noAutofit/>
          </a:bodyPr>
          <a:lstStyle/>
          <a:p>
            <a:r>
              <a:rPr lang="en-IE" sz="4000" dirty="0" smtClean="0"/>
              <a:t>3.3 – Trade Unions</a:t>
            </a:r>
            <a:endParaRPr lang="en-GB" sz="4000" dirty="0"/>
          </a:p>
        </p:txBody>
      </p:sp>
      <p:sp>
        <p:nvSpPr>
          <p:cNvPr id="9" name="Rectangle 8"/>
          <p:cNvSpPr/>
          <p:nvPr/>
        </p:nvSpPr>
        <p:spPr>
          <a:xfrm>
            <a:off x="251519" y="1052736"/>
            <a:ext cx="8568953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+mj-lt"/>
              <a:buAutoNum type="arabicPeriod" startAt="10"/>
              <a:tabLst>
                <a:tab pos="812800" algn="l"/>
                <a:tab pos="8348663" algn="r"/>
              </a:tabLst>
            </a:pPr>
            <a:r>
              <a:rPr lang="en-US" sz="2000" dirty="0" smtClean="0"/>
              <a:t>Some </a:t>
            </a:r>
            <a:r>
              <a:rPr lang="en-US" sz="2000" dirty="0"/>
              <a:t>governments have made deliberate efforts to reduce the power of trade unions. For </a:t>
            </a:r>
            <a:r>
              <a:rPr lang="en-US" sz="2000" dirty="0" smtClean="0"/>
              <a:t>example, in </a:t>
            </a:r>
            <a:r>
              <a:rPr lang="en-US" sz="2000" dirty="0"/>
              <a:t>Britain a trade union must have at least 50% of its members voting 'yes' in </a:t>
            </a:r>
            <a:r>
              <a:rPr lang="en-US" sz="2000" dirty="0" err="1"/>
              <a:t>favour</a:t>
            </a:r>
            <a:r>
              <a:rPr lang="en-US" sz="2000" dirty="0"/>
              <a:t> of </a:t>
            </a:r>
            <a:r>
              <a:rPr lang="en-US" sz="2000" dirty="0" smtClean="0"/>
              <a:t>taking industrial </a:t>
            </a:r>
            <a:r>
              <a:rPr lang="en-US" sz="2000" dirty="0"/>
              <a:t>action before it can do so. Discuss the costs and benefits of trade unions to an economy</a:t>
            </a:r>
            <a:r>
              <a:rPr lang="en-US" sz="2000" dirty="0" smtClean="0"/>
              <a:t>.	[8]</a:t>
            </a:r>
            <a:br>
              <a:rPr lang="en-US" sz="2000" dirty="0" smtClean="0"/>
            </a:br>
            <a:r>
              <a:rPr lang="en-US" sz="2000" dirty="0" smtClean="0"/>
              <a:t>_______________________________________________________</a:t>
            </a:r>
            <a:r>
              <a:rPr lang="en-US" sz="2000" dirty="0"/>
              <a:t> </a:t>
            </a:r>
            <a:r>
              <a:rPr lang="en-US" sz="2000" dirty="0" smtClean="0"/>
              <a:t>_______________________________________________________</a:t>
            </a:r>
            <a:r>
              <a:rPr lang="en-US" sz="2000" dirty="0"/>
              <a:t> </a:t>
            </a:r>
            <a:r>
              <a:rPr lang="en-US" sz="2000" dirty="0" smtClean="0"/>
              <a:t>_______________________________________________________</a:t>
            </a:r>
            <a:r>
              <a:rPr lang="en-US" sz="2000" dirty="0"/>
              <a:t> </a:t>
            </a:r>
            <a:r>
              <a:rPr lang="en-US" sz="2000" dirty="0" smtClean="0"/>
              <a:t>_______________________________________________________</a:t>
            </a:r>
            <a:r>
              <a:rPr lang="en-US" sz="2000" dirty="0"/>
              <a:t> </a:t>
            </a:r>
            <a:r>
              <a:rPr lang="en-US" sz="2000" dirty="0" smtClean="0"/>
              <a:t>_______________________________________________________</a:t>
            </a:r>
            <a:r>
              <a:rPr lang="en-US" sz="2000" dirty="0"/>
              <a:t> </a:t>
            </a:r>
            <a:r>
              <a:rPr lang="en-US" sz="2000" dirty="0" smtClean="0"/>
              <a:t>_______________________________________________________</a:t>
            </a:r>
            <a:r>
              <a:rPr lang="en-US" sz="2000" dirty="0"/>
              <a:t> </a:t>
            </a:r>
            <a:r>
              <a:rPr lang="en-US" sz="2000" dirty="0" smtClean="0"/>
              <a:t>_______________________________________________________</a:t>
            </a:r>
            <a:r>
              <a:rPr lang="en-US" sz="2000" dirty="0"/>
              <a:t> </a:t>
            </a:r>
            <a:r>
              <a:rPr lang="en-US" sz="2000" dirty="0" smtClean="0"/>
              <a:t>_______________________________________________________</a:t>
            </a:r>
            <a:r>
              <a:rPr lang="en-US" sz="2000" dirty="0"/>
              <a:t> </a:t>
            </a:r>
            <a:r>
              <a:rPr lang="en-US" sz="2000" dirty="0" smtClean="0"/>
              <a:t>_______________________________________________________</a:t>
            </a:r>
            <a:r>
              <a:rPr lang="en-US" sz="2000" dirty="0"/>
              <a:t> </a:t>
            </a:r>
            <a:r>
              <a:rPr lang="en-US" sz="2000" dirty="0" smtClean="0"/>
              <a:t>_______________________________________________________</a:t>
            </a:r>
            <a:r>
              <a:rPr lang="en-US" sz="2000" dirty="0"/>
              <a:t> </a:t>
            </a:r>
            <a:r>
              <a:rPr lang="en-US" sz="2000" dirty="0" smtClean="0"/>
              <a:t>_______________________________________________________</a:t>
            </a:r>
            <a:r>
              <a:rPr lang="en-US" sz="2000" dirty="0"/>
              <a:t> </a:t>
            </a:r>
            <a:r>
              <a:rPr lang="en-US" sz="2000" dirty="0" smtClean="0"/>
              <a:t>_______________________________________________________</a:t>
            </a:r>
            <a:r>
              <a:rPr lang="en-US" sz="2000" dirty="0"/>
              <a:t> _______________________________________________________</a:t>
            </a:r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1050415107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70266" y="72008"/>
            <a:ext cx="8859452" cy="548680"/>
          </a:xfrm>
        </p:spPr>
        <p:txBody>
          <a:bodyPr>
            <a:noAutofit/>
          </a:bodyPr>
          <a:lstStyle/>
          <a:p>
            <a:r>
              <a:rPr lang="en-IE" sz="4000" dirty="0" smtClean="0"/>
              <a:t>3.4 – Income and Expenditure</a:t>
            </a:r>
            <a:endParaRPr lang="en-GB" sz="4000" dirty="0"/>
          </a:p>
        </p:txBody>
      </p:sp>
      <p:sp>
        <p:nvSpPr>
          <p:cNvPr id="9" name="Rectangle 8"/>
          <p:cNvSpPr/>
          <p:nvPr/>
        </p:nvSpPr>
        <p:spPr>
          <a:xfrm>
            <a:off x="251519" y="1052736"/>
            <a:ext cx="8568953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+mj-lt"/>
              <a:buAutoNum type="arabicPeriod"/>
              <a:tabLst>
                <a:tab pos="812800" algn="l"/>
                <a:tab pos="8348663" algn="r"/>
              </a:tabLst>
            </a:pPr>
            <a:r>
              <a:rPr lang="en-US" sz="1900" dirty="0" smtClean="0"/>
              <a:t>Which </a:t>
            </a:r>
            <a:r>
              <a:rPr lang="en-US" sz="1900" dirty="0"/>
              <a:t>of the following policies would give people an incentive to </a:t>
            </a:r>
            <a:r>
              <a:rPr lang="en-US" sz="1900" dirty="0" smtClean="0"/>
              <a:t>save?</a:t>
            </a:r>
            <a:br>
              <a:rPr lang="en-US" sz="1900" dirty="0" smtClean="0"/>
            </a:br>
            <a:r>
              <a:rPr lang="en-US" sz="1900" b="1" dirty="0" smtClean="0"/>
              <a:t>A</a:t>
            </a:r>
            <a:r>
              <a:rPr lang="en-US" sz="1900" dirty="0" smtClean="0"/>
              <a:t> 	Lower </a:t>
            </a:r>
            <a:r>
              <a:rPr lang="en-US" sz="1900" dirty="0"/>
              <a:t>interest </a:t>
            </a:r>
            <a:r>
              <a:rPr lang="en-US" sz="1900" dirty="0" smtClean="0"/>
              <a:t>rates</a:t>
            </a:r>
            <a:br>
              <a:rPr lang="en-US" sz="1900" dirty="0" smtClean="0"/>
            </a:br>
            <a:r>
              <a:rPr lang="en-US" sz="1900" b="1" dirty="0" smtClean="0"/>
              <a:t>B</a:t>
            </a:r>
            <a:r>
              <a:rPr lang="en-US" sz="1900" dirty="0" smtClean="0"/>
              <a:t> 	Higher </a:t>
            </a:r>
            <a:r>
              <a:rPr lang="en-US" sz="1900" dirty="0"/>
              <a:t>interest </a:t>
            </a:r>
            <a:r>
              <a:rPr lang="en-US" sz="1900" dirty="0" smtClean="0"/>
              <a:t>rates</a:t>
            </a:r>
            <a:br>
              <a:rPr lang="en-US" sz="1900" dirty="0" smtClean="0"/>
            </a:br>
            <a:r>
              <a:rPr lang="en-US" sz="1900" b="1" dirty="0" smtClean="0"/>
              <a:t>C</a:t>
            </a:r>
            <a:r>
              <a:rPr lang="en-US" sz="1900" dirty="0" smtClean="0"/>
              <a:t> 	Higher </a:t>
            </a:r>
            <a:r>
              <a:rPr lang="en-US" sz="1900" dirty="0"/>
              <a:t>income tax </a:t>
            </a:r>
            <a:r>
              <a:rPr lang="en-US" sz="1900" dirty="0" smtClean="0"/>
              <a:t>rates</a:t>
            </a:r>
            <a:br>
              <a:rPr lang="en-US" sz="1900" dirty="0" smtClean="0"/>
            </a:br>
            <a:r>
              <a:rPr lang="en-US" sz="1900" b="1" dirty="0" smtClean="0"/>
              <a:t>D</a:t>
            </a:r>
            <a:r>
              <a:rPr lang="en-US" sz="1900" dirty="0" smtClean="0"/>
              <a:t> 	Banks </a:t>
            </a:r>
            <a:r>
              <a:rPr lang="en-US" sz="1900" dirty="0"/>
              <a:t>make it easier to borrow money</a:t>
            </a:r>
          </a:p>
          <a:p>
            <a:pPr marL="457200" indent="-457200">
              <a:buFont typeface="+mj-lt"/>
              <a:buAutoNum type="arabicPeriod"/>
              <a:tabLst>
                <a:tab pos="812800" algn="l"/>
                <a:tab pos="8348663" algn="r"/>
              </a:tabLst>
            </a:pPr>
            <a:r>
              <a:rPr lang="en-US" sz="1900" dirty="0" smtClean="0"/>
              <a:t>Which </a:t>
            </a:r>
            <a:r>
              <a:rPr lang="en-US" sz="1900" dirty="0"/>
              <a:t>of the following is the most likely motive for taking out a long-term </a:t>
            </a:r>
            <a:r>
              <a:rPr lang="en-US" sz="1900" dirty="0" smtClean="0"/>
              <a:t>loan?</a:t>
            </a:r>
            <a:br>
              <a:rPr lang="en-US" sz="1900" dirty="0" smtClean="0"/>
            </a:br>
            <a:r>
              <a:rPr lang="en-US" sz="1900" b="1" dirty="0" smtClean="0"/>
              <a:t>A</a:t>
            </a:r>
            <a:r>
              <a:rPr lang="en-US" sz="1900" dirty="0" smtClean="0"/>
              <a:t> 	To </a:t>
            </a:r>
            <a:r>
              <a:rPr lang="en-US" sz="1900" dirty="0"/>
              <a:t>fund current </a:t>
            </a:r>
            <a:r>
              <a:rPr lang="en-US" sz="1900" dirty="0" smtClean="0"/>
              <a:t>spending</a:t>
            </a:r>
            <a:br>
              <a:rPr lang="en-US" sz="1900" dirty="0" smtClean="0"/>
            </a:br>
            <a:r>
              <a:rPr lang="en-US" sz="1900" b="1" dirty="0" smtClean="0"/>
              <a:t>B</a:t>
            </a:r>
            <a:r>
              <a:rPr lang="en-US" sz="1900" dirty="0" smtClean="0"/>
              <a:t> 	To </a:t>
            </a:r>
            <a:r>
              <a:rPr lang="en-US" sz="1900" dirty="0"/>
              <a:t>purchase residential </a:t>
            </a:r>
            <a:r>
              <a:rPr lang="en-US" sz="1900" dirty="0" smtClean="0"/>
              <a:t>property</a:t>
            </a:r>
            <a:br>
              <a:rPr lang="en-US" sz="1900" dirty="0" smtClean="0"/>
            </a:br>
            <a:r>
              <a:rPr lang="en-US" sz="1900" b="1" dirty="0" smtClean="0"/>
              <a:t>C</a:t>
            </a:r>
            <a:r>
              <a:rPr lang="en-US" sz="1900" dirty="0" smtClean="0"/>
              <a:t> 	To </a:t>
            </a:r>
            <a:r>
              <a:rPr lang="en-US" sz="1900" dirty="0"/>
              <a:t>go on </a:t>
            </a:r>
            <a:r>
              <a:rPr lang="en-US" sz="1900" dirty="0" smtClean="0"/>
              <a:t>holiday</a:t>
            </a:r>
            <a:br>
              <a:rPr lang="en-US" sz="1900" dirty="0" smtClean="0"/>
            </a:br>
            <a:r>
              <a:rPr lang="en-US" sz="1900" b="1" dirty="0" smtClean="0"/>
              <a:t>D</a:t>
            </a:r>
            <a:r>
              <a:rPr lang="en-US" sz="1900" dirty="0" smtClean="0"/>
              <a:t> 	To </a:t>
            </a:r>
            <a:r>
              <a:rPr lang="en-US" sz="1900" dirty="0"/>
              <a:t>spend more on food and drink</a:t>
            </a:r>
          </a:p>
          <a:p>
            <a:pPr marL="457200" indent="-457200">
              <a:buFont typeface="+mj-lt"/>
              <a:buAutoNum type="arabicPeriod"/>
              <a:tabLst>
                <a:tab pos="812800" algn="l"/>
                <a:tab pos="8348663" algn="r"/>
              </a:tabLst>
            </a:pPr>
            <a:r>
              <a:rPr lang="en-US" sz="1900" dirty="0" smtClean="0"/>
              <a:t>A </a:t>
            </a:r>
            <a:r>
              <a:rPr lang="en-US" sz="1900" dirty="0"/>
              <a:t>government is concerned about the level of household borrowing in an economy. Which of </a:t>
            </a:r>
            <a:r>
              <a:rPr lang="en-US" sz="1900" dirty="0" smtClean="0"/>
              <a:t>the following </a:t>
            </a:r>
            <a:r>
              <a:rPr lang="en-US" sz="1900" dirty="0"/>
              <a:t>may have caused an increase in </a:t>
            </a:r>
            <a:r>
              <a:rPr lang="en-US" sz="1900" dirty="0" smtClean="0"/>
              <a:t>borrowing?</a:t>
            </a:r>
            <a:br>
              <a:rPr lang="en-US" sz="1900" dirty="0" smtClean="0"/>
            </a:br>
            <a:r>
              <a:rPr lang="en-US" sz="1900" b="1" dirty="0" smtClean="0"/>
              <a:t>A</a:t>
            </a:r>
            <a:r>
              <a:rPr lang="en-US" sz="1900" dirty="0" smtClean="0"/>
              <a:t> 	An </a:t>
            </a:r>
            <a:r>
              <a:rPr lang="en-US" sz="1900" dirty="0"/>
              <a:t>increase in direct and indirect </a:t>
            </a:r>
            <a:r>
              <a:rPr lang="en-US" sz="1900" dirty="0" smtClean="0"/>
              <a:t>taxation</a:t>
            </a:r>
            <a:br>
              <a:rPr lang="en-US" sz="1900" dirty="0" smtClean="0"/>
            </a:br>
            <a:r>
              <a:rPr lang="en-US" sz="1900" b="1" dirty="0" smtClean="0"/>
              <a:t>B</a:t>
            </a:r>
            <a:r>
              <a:rPr lang="en-US" sz="1900" dirty="0" smtClean="0"/>
              <a:t> 	An </a:t>
            </a:r>
            <a:r>
              <a:rPr lang="en-US" sz="1900" dirty="0"/>
              <a:t>increase in real </a:t>
            </a:r>
            <a:r>
              <a:rPr lang="en-US" sz="1900" dirty="0" smtClean="0"/>
              <a:t>wages</a:t>
            </a:r>
            <a:br>
              <a:rPr lang="en-US" sz="1900" dirty="0" smtClean="0"/>
            </a:br>
            <a:r>
              <a:rPr lang="en-US" sz="1900" b="1" dirty="0" smtClean="0"/>
              <a:t>C</a:t>
            </a:r>
            <a:r>
              <a:rPr lang="en-US" sz="1900" dirty="0" smtClean="0"/>
              <a:t> 	Negative </a:t>
            </a:r>
            <a:r>
              <a:rPr lang="en-US" sz="1900" dirty="0"/>
              <a:t>economic outlook for the </a:t>
            </a:r>
            <a:r>
              <a:rPr lang="en-US" sz="1900" dirty="0" smtClean="0"/>
              <a:t>economy</a:t>
            </a:r>
            <a:br>
              <a:rPr lang="en-US" sz="1900" dirty="0" smtClean="0"/>
            </a:br>
            <a:r>
              <a:rPr lang="en-US" sz="1900" b="1" dirty="0" smtClean="0"/>
              <a:t>D</a:t>
            </a:r>
            <a:r>
              <a:rPr lang="en-US" sz="1900" dirty="0" smtClean="0"/>
              <a:t> 	An </a:t>
            </a:r>
            <a:r>
              <a:rPr lang="en-US" sz="1900" dirty="0"/>
              <a:t>increase in interest rates</a:t>
            </a:r>
            <a:endParaRPr lang="en-US" sz="1900" dirty="0" smtClean="0"/>
          </a:p>
        </p:txBody>
      </p:sp>
    </p:spTree>
    <p:extLst>
      <p:ext uri="{BB962C8B-B14F-4D97-AF65-F5344CB8AC3E}">
        <p14:creationId xmlns:p14="http://schemas.microsoft.com/office/powerpoint/2010/main" val="1555304630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70266" y="72008"/>
            <a:ext cx="8859452" cy="548680"/>
          </a:xfrm>
        </p:spPr>
        <p:txBody>
          <a:bodyPr>
            <a:noAutofit/>
          </a:bodyPr>
          <a:lstStyle/>
          <a:p>
            <a:r>
              <a:rPr lang="en-IE" sz="4000" dirty="0" smtClean="0"/>
              <a:t>3.4 – Income and Expenditure</a:t>
            </a:r>
            <a:endParaRPr lang="en-GB" sz="4000" dirty="0"/>
          </a:p>
        </p:txBody>
      </p:sp>
      <p:sp>
        <p:nvSpPr>
          <p:cNvPr id="9" name="Rectangle 8"/>
          <p:cNvSpPr/>
          <p:nvPr/>
        </p:nvSpPr>
        <p:spPr>
          <a:xfrm>
            <a:off x="251519" y="1052736"/>
            <a:ext cx="8568953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+mj-lt"/>
              <a:buAutoNum type="arabicPeriod" startAt="4"/>
              <a:tabLst>
                <a:tab pos="812800" algn="l"/>
                <a:tab pos="8348663" algn="r"/>
              </a:tabLst>
            </a:pPr>
            <a:r>
              <a:rPr lang="en-US" sz="2000" dirty="0" smtClean="0"/>
              <a:t>Which </a:t>
            </a:r>
            <a:r>
              <a:rPr lang="en-US" sz="2000" dirty="0"/>
              <a:t>profile of spending, saving and borrowing as a proportion of income is most likely to be </a:t>
            </a:r>
            <a:r>
              <a:rPr lang="en-US" sz="2000" dirty="0" smtClean="0"/>
              <a:t>that of </a:t>
            </a:r>
            <a:r>
              <a:rPr lang="en-US" sz="2000" dirty="0"/>
              <a:t>a retired person</a:t>
            </a:r>
            <a:r>
              <a:rPr lang="en-US" sz="2000" dirty="0" smtClean="0"/>
              <a:t>?</a:t>
            </a:r>
            <a:br>
              <a:rPr lang="en-US" sz="2000" dirty="0" smtClean="0"/>
            </a:b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/>
            </a:r>
            <a:br>
              <a:rPr lang="en-US" sz="2000" dirty="0" smtClean="0"/>
            </a:br>
            <a:endParaRPr lang="en-US" sz="2000" dirty="0"/>
          </a:p>
          <a:p>
            <a:pPr marL="457200" indent="-457200">
              <a:buFont typeface="+mj-lt"/>
              <a:buAutoNum type="arabicPeriod" startAt="4"/>
              <a:tabLst>
                <a:tab pos="812800" algn="l"/>
                <a:tab pos="8348663" algn="r"/>
              </a:tabLst>
            </a:pPr>
            <a:r>
              <a:rPr lang="en-US" sz="2000" dirty="0" smtClean="0"/>
              <a:t>Which </a:t>
            </a:r>
            <a:r>
              <a:rPr lang="en-US" sz="2000" dirty="0"/>
              <a:t>of the following is likely to cause a decrease in consumer </a:t>
            </a:r>
            <a:r>
              <a:rPr lang="en-US" sz="2000" dirty="0" smtClean="0"/>
              <a:t>spending?</a:t>
            </a:r>
            <a:br>
              <a:rPr lang="en-US" sz="2000" dirty="0" smtClean="0"/>
            </a:br>
            <a:r>
              <a:rPr lang="en-US" sz="2000" b="1" dirty="0" smtClean="0"/>
              <a:t>A</a:t>
            </a:r>
            <a:r>
              <a:rPr lang="en-US" sz="2000" dirty="0" smtClean="0"/>
              <a:t> 	An </a:t>
            </a:r>
            <a:r>
              <a:rPr lang="en-US" sz="2000" dirty="0"/>
              <a:t>increase in the rate of </a:t>
            </a:r>
            <a:r>
              <a:rPr lang="en-US" sz="2000" dirty="0" smtClean="0"/>
              <a:t>inflation</a:t>
            </a:r>
            <a:br>
              <a:rPr lang="en-US" sz="2000" dirty="0" smtClean="0"/>
            </a:br>
            <a:r>
              <a:rPr lang="en-US" sz="2000" b="1" dirty="0" smtClean="0"/>
              <a:t>B</a:t>
            </a:r>
            <a:r>
              <a:rPr lang="en-US" sz="2000" dirty="0" smtClean="0"/>
              <a:t> 	A </a:t>
            </a:r>
            <a:r>
              <a:rPr lang="en-US" sz="2000" dirty="0"/>
              <a:t>decrease in interest </a:t>
            </a:r>
            <a:r>
              <a:rPr lang="en-US" sz="2000" dirty="0" smtClean="0"/>
              <a:t>rates</a:t>
            </a:r>
            <a:br>
              <a:rPr lang="en-US" sz="2000" dirty="0" smtClean="0"/>
            </a:br>
            <a:r>
              <a:rPr lang="en-US" sz="2000" b="1" dirty="0" smtClean="0"/>
              <a:t>C</a:t>
            </a:r>
            <a:r>
              <a:rPr lang="en-US" sz="2000" dirty="0" smtClean="0"/>
              <a:t> 	An </a:t>
            </a:r>
            <a:r>
              <a:rPr lang="en-US" sz="2000" dirty="0"/>
              <a:t>increase in government spending on health care and </a:t>
            </a:r>
            <a:r>
              <a:rPr lang="en-US" sz="2000" dirty="0" smtClean="0"/>
              <a:t>education</a:t>
            </a:r>
            <a:br>
              <a:rPr lang="en-US" sz="2000" dirty="0" smtClean="0"/>
            </a:br>
            <a:r>
              <a:rPr lang="en-US" sz="2000" b="1" dirty="0" smtClean="0"/>
              <a:t>D</a:t>
            </a:r>
            <a:r>
              <a:rPr lang="en-US" sz="2000" dirty="0" smtClean="0"/>
              <a:t> 	An </a:t>
            </a:r>
            <a:r>
              <a:rPr lang="en-US" sz="2000" dirty="0"/>
              <a:t>increase in business and consumer confidence in the economy</a:t>
            </a:r>
            <a:endParaRPr lang="en-US" sz="2000" dirty="0" smtClean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8901514"/>
              </p:ext>
            </p:extLst>
          </p:nvPr>
        </p:nvGraphicFramePr>
        <p:xfrm>
          <a:off x="272892" y="1790824"/>
          <a:ext cx="854758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30756"/>
                <a:gridCol w="3143034"/>
                <a:gridCol w="2136895"/>
                <a:gridCol w="2136895"/>
              </a:tblGrid>
              <a:tr h="370840">
                <a:tc>
                  <a:txBody>
                    <a:bodyPr/>
                    <a:lstStyle/>
                    <a:p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Spending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Saving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Borrowing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High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Moderate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High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Low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High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Low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Moderate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High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High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High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Low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Low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7568396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70266" y="72008"/>
            <a:ext cx="8859452" cy="548680"/>
          </a:xfrm>
        </p:spPr>
        <p:txBody>
          <a:bodyPr>
            <a:noAutofit/>
          </a:bodyPr>
          <a:lstStyle/>
          <a:p>
            <a:r>
              <a:rPr lang="en-IE" sz="4000" dirty="0" smtClean="0"/>
              <a:t>3.4 – Income and Expenditure</a:t>
            </a:r>
            <a:endParaRPr lang="en-GB" sz="4000" dirty="0"/>
          </a:p>
        </p:txBody>
      </p:sp>
      <p:sp>
        <p:nvSpPr>
          <p:cNvPr id="9" name="Rectangle 8"/>
          <p:cNvSpPr/>
          <p:nvPr/>
        </p:nvSpPr>
        <p:spPr>
          <a:xfrm>
            <a:off x="251519" y="1052736"/>
            <a:ext cx="8568953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+mj-lt"/>
              <a:buAutoNum type="arabicPeriod" startAt="6"/>
              <a:tabLst>
                <a:tab pos="812800" algn="l"/>
                <a:tab pos="8348663" algn="r"/>
              </a:tabLst>
            </a:pPr>
            <a:r>
              <a:rPr lang="en-US" sz="2000" dirty="0" smtClean="0"/>
              <a:t>Analyse </a:t>
            </a:r>
            <a:r>
              <a:rPr lang="en-US" sz="2000" dirty="0"/>
              <a:t>the effect of an increase in interest rates on spending, saving and </a:t>
            </a:r>
            <a:r>
              <a:rPr lang="en-US" sz="2000" dirty="0" smtClean="0"/>
              <a:t>borrowing in an </a:t>
            </a:r>
            <a:r>
              <a:rPr lang="en-US" sz="2000" dirty="0"/>
              <a:t>economy</a:t>
            </a:r>
            <a:r>
              <a:rPr lang="en-US" sz="2000" dirty="0" smtClean="0"/>
              <a:t>.	[6]</a:t>
            </a:r>
            <a:br>
              <a:rPr lang="en-US" sz="2000" dirty="0" smtClean="0"/>
            </a:br>
            <a:r>
              <a:rPr lang="en-US" sz="2000" dirty="0" smtClean="0"/>
              <a:t>________________________________________________________</a:t>
            </a:r>
            <a:r>
              <a:rPr lang="en-US" sz="2000" dirty="0"/>
              <a:t> </a:t>
            </a:r>
            <a:r>
              <a:rPr lang="en-US" sz="2000" dirty="0" smtClean="0"/>
              <a:t>________________________________________________________</a:t>
            </a:r>
            <a:r>
              <a:rPr lang="en-US" sz="2000" dirty="0"/>
              <a:t> </a:t>
            </a:r>
            <a:r>
              <a:rPr lang="en-US" sz="2000" dirty="0" smtClean="0"/>
              <a:t>________________________________________________________</a:t>
            </a:r>
            <a:r>
              <a:rPr lang="en-US" sz="2000" dirty="0"/>
              <a:t> </a:t>
            </a:r>
            <a:r>
              <a:rPr lang="en-US" sz="2000" dirty="0" smtClean="0"/>
              <a:t>________________________________________________________</a:t>
            </a:r>
            <a:r>
              <a:rPr lang="en-US" sz="2000" dirty="0"/>
              <a:t> </a:t>
            </a:r>
            <a:r>
              <a:rPr lang="en-US" sz="2000" dirty="0" smtClean="0"/>
              <a:t>________________________________________________________</a:t>
            </a:r>
            <a:r>
              <a:rPr lang="en-US" sz="2000" dirty="0"/>
              <a:t> </a:t>
            </a:r>
            <a:r>
              <a:rPr lang="en-US" sz="2000" dirty="0" smtClean="0"/>
              <a:t>________________________________________________________</a:t>
            </a:r>
            <a:r>
              <a:rPr lang="en-US" sz="2000" dirty="0"/>
              <a:t> ________________________________________________________</a:t>
            </a:r>
          </a:p>
          <a:p>
            <a:pPr marL="457200" indent="-457200">
              <a:buFont typeface="+mj-lt"/>
              <a:buAutoNum type="arabicPeriod" startAt="6"/>
              <a:tabLst>
                <a:tab pos="812800" algn="l"/>
                <a:tab pos="8348663" algn="r"/>
              </a:tabLst>
            </a:pPr>
            <a:r>
              <a:rPr lang="en-US" sz="2000" dirty="0" smtClean="0"/>
              <a:t>Explain </a:t>
            </a:r>
            <a:r>
              <a:rPr lang="en-US" sz="2000" dirty="0"/>
              <a:t>the advantages to a government of its citizens saving a high </a:t>
            </a:r>
            <a:r>
              <a:rPr lang="en-US" sz="2000" dirty="0" smtClean="0"/>
              <a:t>proportion of </a:t>
            </a:r>
            <a:r>
              <a:rPr lang="en-US" sz="2000" dirty="0"/>
              <a:t>their income</a:t>
            </a:r>
            <a:r>
              <a:rPr lang="en-US" sz="2000" dirty="0" smtClean="0"/>
              <a:t>.	[6]</a:t>
            </a:r>
            <a:br>
              <a:rPr lang="en-US" sz="2000" dirty="0" smtClean="0"/>
            </a:br>
            <a:r>
              <a:rPr lang="en-US" sz="2000" dirty="0" smtClean="0"/>
              <a:t>________________________________________________________</a:t>
            </a:r>
            <a:r>
              <a:rPr lang="en-US" sz="2000" dirty="0"/>
              <a:t> </a:t>
            </a:r>
            <a:r>
              <a:rPr lang="en-US" sz="2000" dirty="0" smtClean="0"/>
              <a:t>________________________________________________________</a:t>
            </a:r>
            <a:r>
              <a:rPr lang="en-US" sz="2000" dirty="0"/>
              <a:t> </a:t>
            </a:r>
            <a:r>
              <a:rPr lang="en-US" sz="2000" dirty="0" smtClean="0"/>
              <a:t>________________________________________________________</a:t>
            </a:r>
            <a:r>
              <a:rPr lang="en-US" sz="2000" dirty="0"/>
              <a:t> </a:t>
            </a:r>
            <a:r>
              <a:rPr lang="en-US" sz="2000" dirty="0" smtClean="0"/>
              <a:t>________________________________________________________</a:t>
            </a:r>
            <a:r>
              <a:rPr lang="en-US" sz="2000" dirty="0"/>
              <a:t> </a:t>
            </a:r>
            <a:r>
              <a:rPr lang="en-US" sz="2000" dirty="0" smtClean="0"/>
              <a:t>________________________________________________________</a:t>
            </a:r>
            <a:r>
              <a:rPr lang="en-US" sz="2000" dirty="0"/>
              <a:t> </a:t>
            </a:r>
            <a:r>
              <a:rPr lang="en-US" sz="2000" dirty="0" smtClean="0"/>
              <a:t>________________________________________________________</a:t>
            </a:r>
            <a:r>
              <a:rPr lang="en-US" sz="2000" dirty="0"/>
              <a:t> ________________________________________________________</a:t>
            </a:r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679726867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70266" y="72008"/>
            <a:ext cx="8859452" cy="548680"/>
          </a:xfrm>
        </p:spPr>
        <p:txBody>
          <a:bodyPr>
            <a:noAutofit/>
          </a:bodyPr>
          <a:lstStyle/>
          <a:p>
            <a:r>
              <a:rPr lang="en-IE" sz="4000" dirty="0" smtClean="0"/>
              <a:t>3.4 – Income and Expenditure</a:t>
            </a:r>
            <a:endParaRPr lang="en-GB" sz="4000" dirty="0"/>
          </a:p>
        </p:txBody>
      </p:sp>
      <p:sp>
        <p:nvSpPr>
          <p:cNvPr id="9" name="Rectangle 8"/>
          <p:cNvSpPr/>
          <p:nvPr/>
        </p:nvSpPr>
        <p:spPr>
          <a:xfrm>
            <a:off x="251519" y="1052736"/>
            <a:ext cx="8568953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+mj-lt"/>
              <a:buAutoNum type="arabicPeriod" startAt="8"/>
              <a:tabLst>
                <a:tab pos="812800" algn="l"/>
                <a:tab pos="8348663" algn="r"/>
              </a:tabLst>
            </a:pPr>
            <a:r>
              <a:rPr lang="en-US" sz="2000" dirty="0" smtClean="0"/>
              <a:t>A	The </a:t>
            </a:r>
            <a:r>
              <a:rPr lang="en-US" sz="2000" dirty="0"/>
              <a:t>Chinese government wishes to encourage its citizens to spend </a:t>
            </a:r>
            <a:r>
              <a:rPr lang="en-US" sz="2000" dirty="0" smtClean="0"/>
              <a:t>	more </a:t>
            </a:r>
            <a:r>
              <a:rPr lang="en-US" sz="2000" dirty="0"/>
              <a:t>so that </a:t>
            </a:r>
            <a:r>
              <a:rPr lang="en-US" sz="2000" dirty="0" smtClean="0"/>
              <a:t>China's economic </a:t>
            </a:r>
            <a:r>
              <a:rPr lang="en-US" sz="2000" dirty="0"/>
              <a:t>growth is less dependent on </a:t>
            </a:r>
            <a:r>
              <a:rPr lang="en-US" sz="2000" dirty="0" smtClean="0"/>
              <a:t>	exports </a:t>
            </a:r>
            <a:r>
              <a:rPr lang="en-US" sz="2000" dirty="0"/>
              <a:t>and more dependent on domestic spending</a:t>
            </a:r>
            <a:r>
              <a:rPr lang="en-US" sz="2000" dirty="0" smtClean="0"/>
              <a:t>.	[6]</a:t>
            </a:r>
            <a:br>
              <a:rPr lang="en-US" sz="2000" dirty="0" smtClean="0"/>
            </a:br>
            <a:r>
              <a:rPr lang="en-US" sz="2000" dirty="0" smtClean="0"/>
              <a:t>________________________________________________________</a:t>
            </a:r>
            <a:r>
              <a:rPr lang="en-US" sz="2000" dirty="0"/>
              <a:t> </a:t>
            </a:r>
            <a:r>
              <a:rPr lang="en-US" sz="2000" dirty="0" smtClean="0"/>
              <a:t>________________________________________________________</a:t>
            </a:r>
            <a:r>
              <a:rPr lang="en-US" sz="2000" dirty="0"/>
              <a:t> </a:t>
            </a:r>
            <a:r>
              <a:rPr lang="en-US" sz="2000" dirty="0" smtClean="0"/>
              <a:t>________________________________________________________</a:t>
            </a:r>
            <a:r>
              <a:rPr lang="en-US" sz="2000" dirty="0"/>
              <a:t> </a:t>
            </a:r>
            <a:r>
              <a:rPr lang="en-US" sz="2000" dirty="0" smtClean="0"/>
              <a:t>________________________________________________________</a:t>
            </a:r>
            <a:r>
              <a:rPr lang="en-US" sz="2000" dirty="0"/>
              <a:t> </a:t>
            </a:r>
            <a:r>
              <a:rPr lang="en-US" sz="2000" dirty="0" smtClean="0"/>
              <a:t>________________________________________________________</a:t>
            </a:r>
            <a:r>
              <a:rPr lang="en-US" sz="2000" dirty="0"/>
              <a:t> </a:t>
            </a:r>
            <a:r>
              <a:rPr lang="en-US" sz="2000" dirty="0" smtClean="0"/>
              <a:t>________________________________________________________B 	Discuss </a:t>
            </a:r>
            <a:r>
              <a:rPr lang="en-US" sz="2000" dirty="0"/>
              <a:t>how the Chinese government could influence the level of </a:t>
            </a:r>
            <a:r>
              <a:rPr lang="en-US" sz="2000" dirty="0" smtClean="0"/>
              <a:t>	spending </a:t>
            </a:r>
            <a:r>
              <a:rPr lang="en-US" sz="2000" dirty="0"/>
              <a:t>in an economy. </a:t>
            </a:r>
            <a:r>
              <a:rPr lang="en-US" sz="2000" dirty="0" smtClean="0"/>
              <a:t>	[8]</a:t>
            </a:r>
            <a:br>
              <a:rPr lang="en-US" sz="2000" dirty="0" smtClean="0"/>
            </a:br>
            <a:r>
              <a:rPr lang="en-US" sz="2000" dirty="0" smtClean="0"/>
              <a:t>________________________________________________________</a:t>
            </a:r>
            <a:r>
              <a:rPr lang="en-US" sz="2000" dirty="0"/>
              <a:t> </a:t>
            </a:r>
            <a:r>
              <a:rPr lang="en-US" sz="2000" dirty="0" smtClean="0"/>
              <a:t>________________________________________________________</a:t>
            </a:r>
            <a:r>
              <a:rPr lang="en-US" sz="2000" dirty="0"/>
              <a:t> </a:t>
            </a:r>
            <a:r>
              <a:rPr lang="en-US" sz="2000" dirty="0" smtClean="0"/>
              <a:t>________________________________________________________</a:t>
            </a:r>
            <a:r>
              <a:rPr lang="en-US" sz="2000" dirty="0"/>
              <a:t> </a:t>
            </a:r>
            <a:r>
              <a:rPr lang="en-US" sz="2000" dirty="0" smtClean="0"/>
              <a:t>________________________________________________________</a:t>
            </a:r>
            <a:r>
              <a:rPr lang="en-US" sz="2000" dirty="0"/>
              <a:t> </a:t>
            </a:r>
            <a:r>
              <a:rPr lang="en-US" sz="2000" dirty="0" smtClean="0"/>
              <a:t>________________________________________________________</a:t>
            </a:r>
            <a:r>
              <a:rPr lang="en-US" sz="2000" dirty="0"/>
              <a:t> </a:t>
            </a:r>
            <a:r>
              <a:rPr lang="en-US" sz="2000" dirty="0" smtClean="0"/>
              <a:t>________________________________________________________</a:t>
            </a:r>
            <a:r>
              <a:rPr lang="en-US" sz="2000" dirty="0"/>
              <a:t> ________________________________________________________</a:t>
            </a:r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2582379143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70266" y="72008"/>
            <a:ext cx="8859452" cy="548680"/>
          </a:xfrm>
        </p:spPr>
        <p:txBody>
          <a:bodyPr>
            <a:noAutofit/>
          </a:bodyPr>
          <a:lstStyle/>
          <a:p>
            <a:r>
              <a:rPr lang="en-IE" sz="4000" dirty="0" smtClean="0"/>
              <a:t>3.4 – Income and Expenditure</a:t>
            </a:r>
            <a:endParaRPr lang="en-GB" sz="4000" dirty="0"/>
          </a:p>
        </p:txBody>
      </p:sp>
      <p:sp>
        <p:nvSpPr>
          <p:cNvPr id="9" name="Rectangle 8"/>
          <p:cNvSpPr/>
          <p:nvPr/>
        </p:nvSpPr>
        <p:spPr>
          <a:xfrm>
            <a:off x="251519" y="1052736"/>
            <a:ext cx="8568953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+mj-lt"/>
              <a:buAutoNum type="arabicPeriod" startAt="9"/>
              <a:tabLst>
                <a:tab pos="812800" algn="l"/>
                <a:tab pos="8348663" algn="r"/>
              </a:tabLst>
            </a:pPr>
            <a:r>
              <a:rPr lang="en-US" sz="2000" dirty="0" smtClean="0"/>
              <a:t>Discuss </a:t>
            </a:r>
            <a:r>
              <a:rPr lang="en-US" sz="2000" dirty="0"/>
              <a:t>how spending, borrowing and saving patterns may differ between high, </a:t>
            </a:r>
            <a:r>
              <a:rPr lang="en-US" sz="2000" dirty="0" smtClean="0"/>
              <a:t>middle and </a:t>
            </a:r>
            <a:r>
              <a:rPr lang="en-US" sz="2000" dirty="0"/>
              <a:t>low income earners. </a:t>
            </a:r>
            <a:r>
              <a:rPr lang="en-US" sz="2000" dirty="0" smtClean="0"/>
              <a:t>	[8]</a:t>
            </a:r>
            <a:br>
              <a:rPr lang="en-US" sz="2000" dirty="0" smtClean="0"/>
            </a:br>
            <a:r>
              <a:rPr lang="en-US" sz="2000" dirty="0" smtClean="0"/>
              <a:t>________________________________________________________</a:t>
            </a:r>
            <a:r>
              <a:rPr lang="en-US" sz="2000" dirty="0"/>
              <a:t> </a:t>
            </a:r>
            <a:r>
              <a:rPr lang="en-US" sz="2000" dirty="0" smtClean="0"/>
              <a:t>________________________________________________________</a:t>
            </a:r>
            <a:r>
              <a:rPr lang="en-US" sz="2000" dirty="0"/>
              <a:t> </a:t>
            </a:r>
            <a:r>
              <a:rPr lang="en-US" sz="2000" dirty="0" smtClean="0"/>
              <a:t>________________________________________________________</a:t>
            </a:r>
            <a:r>
              <a:rPr lang="en-US" sz="2000" dirty="0"/>
              <a:t> </a:t>
            </a:r>
            <a:r>
              <a:rPr lang="en-US" sz="2000" dirty="0" smtClean="0"/>
              <a:t>________________________________________________________</a:t>
            </a:r>
            <a:r>
              <a:rPr lang="en-US" sz="2000" dirty="0"/>
              <a:t> </a:t>
            </a:r>
            <a:r>
              <a:rPr lang="en-US" sz="2000" dirty="0" smtClean="0"/>
              <a:t>________________________________________________________</a:t>
            </a:r>
            <a:r>
              <a:rPr lang="en-US" sz="2000" dirty="0"/>
              <a:t> </a:t>
            </a:r>
            <a:r>
              <a:rPr lang="en-US" sz="2000" dirty="0" smtClean="0"/>
              <a:t>________________________________________________________</a:t>
            </a:r>
            <a:r>
              <a:rPr lang="en-US" sz="2000" dirty="0"/>
              <a:t> </a:t>
            </a:r>
            <a:r>
              <a:rPr lang="en-US" sz="2000" dirty="0" smtClean="0"/>
              <a:t>________________________________________________________</a:t>
            </a:r>
          </a:p>
        </p:txBody>
      </p:sp>
    </p:spTree>
    <p:extLst>
      <p:ext uri="{BB962C8B-B14F-4D97-AF65-F5344CB8AC3E}">
        <p14:creationId xmlns:p14="http://schemas.microsoft.com/office/powerpoint/2010/main" val="3116994842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70266" y="72008"/>
            <a:ext cx="8859452" cy="548680"/>
          </a:xfrm>
        </p:spPr>
        <p:txBody>
          <a:bodyPr>
            <a:noAutofit/>
          </a:bodyPr>
          <a:lstStyle/>
          <a:p>
            <a:r>
              <a:rPr lang="en-IE" sz="4000" dirty="0" smtClean="0"/>
              <a:t>3.1 - Money</a:t>
            </a:r>
            <a:endParaRPr lang="en-GB" sz="4000" dirty="0"/>
          </a:p>
        </p:txBody>
      </p:sp>
      <p:sp>
        <p:nvSpPr>
          <p:cNvPr id="9" name="Rectangle 8"/>
          <p:cNvSpPr/>
          <p:nvPr/>
        </p:nvSpPr>
        <p:spPr>
          <a:xfrm>
            <a:off x="251519" y="1052736"/>
            <a:ext cx="8568953" cy="5755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+mj-lt"/>
              <a:buAutoNum type="arabicPeriod"/>
              <a:tabLst>
                <a:tab pos="982663" algn="l"/>
                <a:tab pos="8348663" algn="r"/>
              </a:tabLst>
            </a:pPr>
            <a:r>
              <a:rPr lang="en-US" sz="2300" dirty="0" smtClean="0"/>
              <a:t>Which </a:t>
            </a:r>
            <a:r>
              <a:rPr lang="en-US" sz="2300" dirty="0"/>
              <a:t>of the following is not a function of </a:t>
            </a:r>
            <a:r>
              <a:rPr lang="en-US" sz="2300" dirty="0" smtClean="0"/>
              <a:t>money?</a:t>
            </a:r>
            <a:br>
              <a:rPr lang="en-US" sz="2300" dirty="0" smtClean="0"/>
            </a:br>
            <a:r>
              <a:rPr lang="en-US" sz="2300" b="1" dirty="0" smtClean="0"/>
              <a:t>A</a:t>
            </a:r>
            <a:r>
              <a:rPr lang="en-US" sz="2300" dirty="0" smtClean="0"/>
              <a:t> 	Measure of value</a:t>
            </a:r>
            <a:br>
              <a:rPr lang="en-US" sz="2300" dirty="0" smtClean="0"/>
            </a:br>
            <a:r>
              <a:rPr lang="en-US" sz="2300" b="1" dirty="0" smtClean="0"/>
              <a:t>B</a:t>
            </a:r>
            <a:r>
              <a:rPr lang="en-US" sz="2300" dirty="0" smtClean="0"/>
              <a:t> 	Medium </a:t>
            </a:r>
            <a:r>
              <a:rPr lang="en-US" sz="2300" dirty="0"/>
              <a:t>of </a:t>
            </a:r>
            <a:r>
              <a:rPr lang="en-US" sz="2300" dirty="0" smtClean="0"/>
              <a:t>exchange</a:t>
            </a:r>
            <a:br>
              <a:rPr lang="en-US" sz="2300" dirty="0" smtClean="0"/>
            </a:br>
            <a:r>
              <a:rPr lang="en-US" sz="2300" b="1" dirty="0" smtClean="0"/>
              <a:t>C</a:t>
            </a:r>
            <a:r>
              <a:rPr lang="en-US" sz="2300" dirty="0" smtClean="0"/>
              <a:t> 	Durability</a:t>
            </a:r>
            <a:br>
              <a:rPr lang="en-US" sz="2300" dirty="0" smtClean="0"/>
            </a:br>
            <a:r>
              <a:rPr lang="en-US" sz="2300" b="1" dirty="0" smtClean="0"/>
              <a:t>D</a:t>
            </a:r>
            <a:r>
              <a:rPr lang="en-US" sz="2300" dirty="0" smtClean="0"/>
              <a:t> 	Store </a:t>
            </a:r>
            <a:r>
              <a:rPr lang="en-US" sz="2300" dirty="0"/>
              <a:t>of value</a:t>
            </a:r>
          </a:p>
          <a:p>
            <a:pPr marL="457200" indent="-457200">
              <a:buFont typeface="+mj-lt"/>
              <a:buAutoNum type="arabicPeriod"/>
              <a:tabLst>
                <a:tab pos="982663" algn="l"/>
                <a:tab pos="8348663" algn="r"/>
              </a:tabLst>
            </a:pPr>
            <a:r>
              <a:rPr lang="en-US" sz="2300" dirty="0" smtClean="0"/>
              <a:t>Which </a:t>
            </a:r>
            <a:r>
              <a:rPr lang="en-US" sz="2300" dirty="0"/>
              <a:t>of the following is not a problem of bartering as a medium of </a:t>
            </a:r>
            <a:r>
              <a:rPr lang="en-US" sz="2300" dirty="0" smtClean="0"/>
              <a:t>exchange?</a:t>
            </a:r>
            <a:br>
              <a:rPr lang="en-US" sz="2300" dirty="0" smtClean="0"/>
            </a:br>
            <a:r>
              <a:rPr lang="en-US" sz="2300" b="1" dirty="0" smtClean="0"/>
              <a:t>A</a:t>
            </a:r>
            <a:r>
              <a:rPr lang="en-US" sz="2300" dirty="0" smtClean="0"/>
              <a:t> 	The </a:t>
            </a:r>
            <a:r>
              <a:rPr lang="en-US" sz="2300" dirty="0"/>
              <a:t>need for a double coincidence of </a:t>
            </a:r>
            <a:r>
              <a:rPr lang="en-US" sz="2300" dirty="0" smtClean="0"/>
              <a:t>wants</a:t>
            </a:r>
            <a:br>
              <a:rPr lang="en-US" sz="2300" dirty="0" smtClean="0"/>
            </a:br>
            <a:r>
              <a:rPr lang="en-US" sz="2300" b="1" dirty="0" smtClean="0"/>
              <a:t>B</a:t>
            </a:r>
            <a:r>
              <a:rPr lang="en-US" sz="2300" dirty="0" smtClean="0"/>
              <a:t> 	The </a:t>
            </a:r>
            <a:r>
              <a:rPr lang="en-US" sz="2300" dirty="0"/>
              <a:t>need for </a:t>
            </a:r>
            <a:r>
              <a:rPr lang="en-US" sz="2300" dirty="0" smtClean="0"/>
              <a:t>divisibility</a:t>
            </a:r>
            <a:br>
              <a:rPr lang="en-US" sz="2300" dirty="0" smtClean="0"/>
            </a:br>
            <a:r>
              <a:rPr lang="en-US" sz="2300" b="1" dirty="0" smtClean="0"/>
              <a:t>C</a:t>
            </a:r>
            <a:r>
              <a:rPr lang="en-US" sz="2300" dirty="0" smtClean="0"/>
              <a:t> 	The </a:t>
            </a:r>
            <a:r>
              <a:rPr lang="en-US" sz="2300" dirty="0"/>
              <a:t>need for </a:t>
            </a:r>
            <a:r>
              <a:rPr lang="en-US" sz="2300" dirty="0" smtClean="0"/>
              <a:t>portability</a:t>
            </a:r>
            <a:br>
              <a:rPr lang="en-US" sz="2300" dirty="0" smtClean="0"/>
            </a:br>
            <a:r>
              <a:rPr lang="en-US" sz="2300" b="1" dirty="0" smtClean="0"/>
              <a:t>D</a:t>
            </a:r>
            <a:r>
              <a:rPr lang="en-US" sz="2300" dirty="0" smtClean="0"/>
              <a:t> 	The </a:t>
            </a:r>
            <a:r>
              <a:rPr lang="en-US" sz="2300" dirty="0"/>
              <a:t>need for trade and exchange</a:t>
            </a:r>
          </a:p>
          <a:p>
            <a:pPr marL="457200" indent="-457200">
              <a:buFont typeface="+mj-lt"/>
              <a:buAutoNum type="arabicPeriod"/>
              <a:tabLst>
                <a:tab pos="982663" algn="l"/>
                <a:tab pos="8348663" algn="r"/>
              </a:tabLst>
            </a:pPr>
            <a:r>
              <a:rPr lang="en-US" sz="2300" dirty="0" smtClean="0"/>
              <a:t>Which </a:t>
            </a:r>
            <a:r>
              <a:rPr lang="en-US" sz="2300" dirty="0"/>
              <a:t>of the following is not a function of a central </a:t>
            </a:r>
            <a:r>
              <a:rPr lang="en-US" sz="2300" dirty="0" smtClean="0"/>
              <a:t>bank?</a:t>
            </a:r>
            <a:br>
              <a:rPr lang="en-US" sz="2300" dirty="0" smtClean="0"/>
            </a:br>
            <a:r>
              <a:rPr lang="en-US" sz="2300" b="1" dirty="0" smtClean="0"/>
              <a:t>A</a:t>
            </a:r>
            <a:r>
              <a:rPr lang="en-US" sz="2300" dirty="0" smtClean="0"/>
              <a:t> 	The </a:t>
            </a:r>
            <a:r>
              <a:rPr lang="en-US" sz="2300" dirty="0"/>
              <a:t>sole issuer of bank notes and coins in the </a:t>
            </a:r>
            <a:r>
              <a:rPr lang="en-US" sz="2300" dirty="0" smtClean="0"/>
              <a:t>country</a:t>
            </a:r>
            <a:br>
              <a:rPr lang="en-US" sz="2300" dirty="0" smtClean="0"/>
            </a:br>
            <a:r>
              <a:rPr lang="en-US" sz="2300" b="1" dirty="0" smtClean="0"/>
              <a:t>B</a:t>
            </a:r>
            <a:r>
              <a:rPr lang="en-US" sz="2300" dirty="0" smtClean="0"/>
              <a:t> 	The </a:t>
            </a:r>
            <a:r>
              <a:rPr lang="en-US" sz="2300" dirty="0"/>
              <a:t>government's </a:t>
            </a:r>
            <a:r>
              <a:rPr lang="en-US" sz="2300" dirty="0" smtClean="0"/>
              <a:t>bank</a:t>
            </a:r>
            <a:br>
              <a:rPr lang="en-US" sz="2300" dirty="0" smtClean="0"/>
            </a:br>
            <a:r>
              <a:rPr lang="en-US" sz="2300" b="1" dirty="0" smtClean="0"/>
              <a:t>C</a:t>
            </a:r>
            <a:r>
              <a:rPr lang="en-US" sz="2300" dirty="0" smtClean="0"/>
              <a:t> 	The </a:t>
            </a:r>
            <a:r>
              <a:rPr lang="en-US" sz="2300" dirty="0"/>
              <a:t>lender of last </a:t>
            </a:r>
            <a:r>
              <a:rPr lang="en-US" sz="2300" dirty="0" smtClean="0"/>
              <a:t>resort</a:t>
            </a:r>
            <a:br>
              <a:rPr lang="en-US" sz="2300" dirty="0" smtClean="0"/>
            </a:br>
            <a:r>
              <a:rPr lang="en-US" sz="2300" b="1" dirty="0" smtClean="0"/>
              <a:t>D</a:t>
            </a:r>
            <a:r>
              <a:rPr lang="en-US" sz="2300" dirty="0" smtClean="0"/>
              <a:t> 	The </a:t>
            </a:r>
            <a:r>
              <a:rPr lang="en-US" sz="2300" dirty="0"/>
              <a:t>facilitation of company growth</a:t>
            </a:r>
          </a:p>
        </p:txBody>
      </p:sp>
    </p:spTree>
    <p:extLst>
      <p:ext uri="{BB962C8B-B14F-4D97-AF65-F5344CB8AC3E}">
        <p14:creationId xmlns:p14="http://schemas.microsoft.com/office/powerpoint/2010/main" val="1882013011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70266" y="72008"/>
            <a:ext cx="8859452" cy="548680"/>
          </a:xfrm>
        </p:spPr>
        <p:txBody>
          <a:bodyPr>
            <a:noAutofit/>
          </a:bodyPr>
          <a:lstStyle/>
          <a:p>
            <a:r>
              <a:rPr lang="en-IE" sz="4000" dirty="0" smtClean="0"/>
              <a:t>3.4 – Income and Expenditure</a:t>
            </a:r>
            <a:endParaRPr lang="en-GB" sz="4000" dirty="0"/>
          </a:p>
        </p:txBody>
      </p:sp>
      <p:sp>
        <p:nvSpPr>
          <p:cNvPr id="9" name="Rectangle 8"/>
          <p:cNvSpPr/>
          <p:nvPr/>
        </p:nvSpPr>
        <p:spPr>
          <a:xfrm>
            <a:off x="251519" y="1052736"/>
            <a:ext cx="8568953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+mj-lt"/>
              <a:buAutoNum type="arabicPeriod" startAt="10"/>
              <a:tabLst>
                <a:tab pos="812800" algn="l"/>
                <a:tab pos="8348663" algn="r"/>
              </a:tabLst>
            </a:pPr>
            <a:r>
              <a:rPr lang="en-US" sz="2000" dirty="0" smtClean="0"/>
              <a:t>The </a:t>
            </a:r>
            <a:r>
              <a:rPr lang="en-US" sz="2000" dirty="0"/>
              <a:t>following table shows the percentage of personal income saved in four different </a:t>
            </a:r>
            <a:r>
              <a:rPr lang="en-US" sz="2000" dirty="0" smtClean="0"/>
              <a:t>countries.</a:t>
            </a:r>
            <a:br>
              <a:rPr lang="en-US" sz="2000" dirty="0" smtClean="0"/>
            </a:br>
            <a:r>
              <a:rPr lang="en-US" sz="2000" dirty="0" smtClean="0"/>
              <a:t>A 	Explain </a:t>
            </a:r>
            <a:r>
              <a:rPr lang="en-US" sz="2000" dirty="0"/>
              <a:t>reasons why people save a proportion of their income. </a:t>
            </a:r>
            <a:r>
              <a:rPr lang="en-US" sz="2000" dirty="0" smtClean="0"/>
              <a:t>	[4]</a:t>
            </a:r>
            <a:r>
              <a:rPr lang="en-US" sz="2000" dirty="0"/>
              <a:t/>
            </a:r>
            <a:br>
              <a:rPr lang="en-US" sz="2000" dirty="0"/>
            </a:br>
            <a:r>
              <a:rPr lang="en-US" sz="2000" dirty="0" smtClean="0"/>
              <a:t>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4690240"/>
              </p:ext>
            </p:extLst>
          </p:nvPr>
        </p:nvGraphicFramePr>
        <p:xfrm>
          <a:off x="323528" y="3717032"/>
          <a:ext cx="8424936" cy="187322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8232"/>
                <a:gridCol w="6336704"/>
              </a:tblGrid>
              <a:tr h="329503">
                <a:tc>
                  <a:txBody>
                    <a:bodyPr/>
                    <a:lstStyle/>
                    <a:p>
                      <a:r>
                        <a:rPr lang="en-GB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Country</a:t>
                      </a:r>
                      <a:endParaRPr lang="en-GB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800" b="1" i="0" u="none" strike="noStrike" kern="1200" baseline="0" dirty="0" smtClean="0">
                          <a:solidFill>
                            <a:schemeClr val="lt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Percentage of income saved (2014)</a:t>
                      </a:r>
                      <a:endParaRPr lang="en-GB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29503"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Australia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9.4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29503"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Finland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0.4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29503"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Mexico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19.9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410181"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UK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6.7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35256174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70266" y="72008"/>
            <a:ext cx="8859452" cy="548680"/>
          </a:xfrm>
        </p:spPr>
        <p:txBody>
          <a:bodyPr>
            <a:noAutofit/>
          </a:bodyPr>
          <a:lstStyle/>
          <a:p>
            <a:r>
              <a:rPr lang="en-IE" sz="4000" dirty="0" smtClean="0"/>
              <a:t>3.4 – Income and Expenditure</a:t>
            </a:r>
            <a:endParaRPr lang="en-GB" sz="4000" dirty="0"/>
          </a:p>
        </p:txBody>
      </p:sp>
      <p:sp>
        <p:nvSpPr>
          <p:cNvPr id="9" name="Rectangle 8"/>
          <p:cNvSpPr/>
          <p:nvPr/>
        </p:nvSpPr>
        <p:spPr>
          <a:xfrm>
            <a:off x="251519" y="3140968"/>
            <a:ext cx="8568953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+mj-lt"/>
              <a:buAutoNum type="arabicPeriod" startAt="10"/>
              <a:tabLst>
                <a:tab pos="812800" algn="l"/>
                <a:tab pos="8348663" algn="r"/>
              </a:tabLst>
            </a:pPr>
            <a:r>
              <a:rPr lang="en-US" sz="2000" b="1" dirty="0" smtClean="0"/>
              <a:t>b</a:t>
            </a:r>
            <a:r>
              <a:rPr lang="en-US" sz="2000" dirty="0" smtClean="0"/>
              <a:t> 	With </a:t>
            </a:r>
            <a:r>
              <a:rPr lang="en-US" sz="2000" dirty="0"/>
              <a:t>reference to the table of data above, discuss reasons why the </a:t>
            </a:r>
            <a:r>
              <a:rPr lang="en-US" sz="2000" dirty="0" smtClean="0"/>
              <a:t>	percentage </a:t>
            </a:r>
            <a:r>
              <a:rPr lang="en-US" sz="2000" dirty="0"/>
              <a:t>of </a:t>
            </a:r>
            <a:r>
              <a:rPr lang="en-US" sz="2000" dirty="0" smtClean="0"/>
              <a:t>income saved </a:t>
            </a:r>
            <a:r>
              <a:rPr lang="en-US" sz="2000" dirty="0"/>
              <a:t>in 2014 varied between the given </a:t>
            </a:r>
            <a:r>
              <a:rPr lang="en-US" sz="2000" dirty="0" smtClean="0"/>
              <a:t>	countries</a:t>
            </a:r>
            <a:r>
              <a:rPr lang="en-US" sz="2000" dirty="0"/>
              <a:t>. </a:t>
            </a:r>
            <a:r>
              <a:rPr lang="en-US" sz="2000" dirty="0" smtClean="0"/>
              <a:t>	[8]</a:t>
            </a:r>
            <a:br>
              <a:rPr lang="en-US" sz="2000" dirty="0" smtClean="0"/>
            </a:br>
            <a:r>
              <a:rPr lang="en-US" sz="2000" dirty="0" smtClean="0"/>
              <a:t>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1518863"/>
              </p:ext>
            </p:extLst>
          </p:nvPr>
        </p:nvGraphicFramePr>
        <p:xfrm>
          <a:off x="323528" y="1089536"/>
          <a:ext cx="8496944" cy="1981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76264"/>
                <a:gridCol w="6120680"/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20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Country</a:t>
                      </a:r>
                      <a:endParaRPr lang="en-GB" sz="2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2000" b="1" i="0" u="none" strike="noStrike" kern="1200" baseline="0" dirty="0" smtClean="0">
                          <a:solidFill>
                            <a:schemeClr val="lt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Percentage of income saved (2014)</a:t>
                      </a:r>
                      <a:endParaRPr lang="en-GB" sz="2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Australia</a:t>
                      </a:r>
                      <a:endParaRPr lang="en-GB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9.4</a:t>
                      </a:r>
                      <a:endParaRPr lang="en-GB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Finland</a:t>
                      </a:r>
                      <a:endParaRPr lang="en-GB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0.4</a:t>
                      </a:r>
                      <a:endParaRPr lang="en-GB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Mexico</a:t>
                      </a:r>
                      <a:endParaRPr lang="en-GB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19.9</a:t>
                      </a:r>
                      <a:endParaRPr lang="en-GB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UK</a:t>
                      </a:r>
                      <a:endParaRPr lang="en-GB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6.7</a:t>
                      </a:r>
                      <a:endParaRPr lang="en-GB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82915233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70266" y="72008"/>
            <a:ext cx="8859452" cy="548680"/>
          </a:xfrm>
        </p:spPr>
        <p:txBody>
          <a:bodyPr>
            <a:noAutofit/>
          </a:bodyPr>
          <a:lstStyle/>
          <a:p>
            <a:r>
              <a:rPr lang="en-IE" sz="4000" dirty="0" smtClean="0"/>
              <a:t>3.1 - Money</a:t>
            </a:r>
            <a:endParaRPr lang="en-GB" sz="4000" dirty="0"/>
          </a:p>
        </p:txBody>
      </p:sp>
      <p:sp>
        <p:nvSpPr>
          <p:cNvPr id="9" name="Rectangle 8"/>
          <p:cNvSpPr/>
          <p:nvPr/>
        </p:nvSpPr>
        <p:spPr>
          <a:xfrm>
            <a:off x="251519" y="1052736"/>
            <a:ext cx="8568953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+mj-lt"/>
              <a:buAutoNum type="arabicPeriod" startAt="4"/>
              <a:tabLst>
                <a:tab pos="812800" algn="l"/>
                <a:tab pos="8348663" algn="r"/>
              </a:tabLst>
            </a:pPr>
            <a:r>
              <a:rPr lang="en-US" sz="2000" dirty="0" smtClean="0"/>
              <a:t>Which </a:t>
            </a:r>
            <a:r>
              <a:rPr lang="en-US" sz="2000" dirty="0"/>
              <a:t>of the following is a secondary function of commercial </a:t>
            </a:r>
            <a:r>
              <a:rPr lang="en-US" sz="2000" dirty="0" smtClean="0"/>
              <a:t>banks?</a:t>
            </a:r>
            <a:br>
              <a:rPr lang="en-US" sz="2000" dirty="0" smtClean="0"/>
            </a:br>
            <a:r>
              <a:rPr lang="en-US" sz="2000" b="1" dirty="0" smtClean="0"/>
              <a:t>A</a:t>
            </a:r>
            <a:r>
              <a:rPr lang="en-US" sz="2000" dirty="0" smtClean="0"/>
              <a:t> 	Accepting deposits</a:t>
            </a:r>
            <a:br>
              <a:rPr lang="en-US" sz="2000" dirty="0" smtClean="0"/>
            </a:br>
            <a:r>
              <a:rPr lang="en-US" sz="2000" b="1" dirty="0" smtClean="0"/>
              <a:t>B</a:t>
            </a:r>
            <a:r>
              <a:rPr lang="en-US" sz="2000" dirty="0" smtClean="0"/>
              <a:t> 	Credit creation</a:t>
            </a:r>
            <a:br>
              <a:rPr lang="en-US" sz="2000" dirty="0" smtClean="0"/>
            </a:br>
            <a:r>
              <a:rPr lang="en-US" sz="2000" b="1" dirty="0" smtClean="0"/>
              <a:t>C</a:t>
            </a:r>
            <a:r>
              <a:rPr lang="en-US" sz="2000" dirty="0" smtClean="0"/>
              <a:t> 	Offering </a:t>
            </a:r>
            <a:r>
              <a:rPr lang="en-US" sz="2000" dirty="0"/>
              <a:t>internet </a:t>
            </a:r>
            <a:r>
              <a:rPr lang="en-US" sz="2000" dirty="0" smtClean="0"/>
              <a:t>banking</a:t>
            </a:r>
            <a:br>
              <a:rPr lang="en-US" sz="2000" dirty="0" smtClean="0"/>
            </a:br>
            <a:r>
              <a:rPr lang="en-US" sz="2000" b="1" dirty="0" smtClean="0"/>
              <a:t>D</a:t>
            </a:r>
            <a:r>
              <a:rPr lang="en-US" sz="2000" dirty="0" smtClean="0"/>
              <a:t> 	Making </a:t>
            </a:r>
            <a:r>
              <a:rPr lang="en-US" sz="2000" dirty="0"/>
              <a:t>advances</a:t>
            </a:r>
          </a:p>
          <a:p>
            <a:pPr marL="457200" indent="-457200">
              <a:buFont typeface="+mj-lt"/>
              <a:buAutoNum type="arabicPeriod" startAt="4"/>
              <a:tabLst>
                <a:tab pos="812800" algn="l"/>
                <a:tab pos="8348663" algn="r"/>
              </a:tabLst>
            </a:pPr>
            <a:r>
              <a:rPr lang="en-US" sz="2000" dirty="0" smtClean="0"/>
              <a:t>What </a:t>
            </a:r>
            <a:r>
              <a:rPr lang="en-US" sz="2000" dirty="0"/>
              <a:t>is the name of the institutional marketplace for trading the shares of public </a:t>
            </a:r>
            <a:r>
              <a:rPr lang="en-US" sz="2000" dirty="0" smtClean="0"/>
              <a:t>limited companies?</a:t>
            </a:r>
            <a:br>
              <a:rPr lang="en-US" sz="2000" dirty="0" smtClean="0"/>
            </a:br>
            <a:r>
              <a:rPr lang="en-US" sz="2000" b="1" dirty="0" smtClean="0"/>
              <a:t>A</a:t>
            </a:r>
            <a:r>
              <a:rPr lang="en-US" sz="2000" dirty="0" smtClean="0"/>
              <a:t> 	Stock exchanges</a:t>
            </a:r>
            <a:br>
              <a:rPr lang="en-US" sz="2000" dirty="0" smtClean="0"/>
            </a:br>
            <a:r>
              <a:rPr lang="en-US" sz="2000" b="1" dirty="0" smtClean="0"/>
              <a:t>B</a:t>
            </a:r>
            <a:r>
              <a:rPr lang="en-US" sz="2000" dirty="0" smtClean="0"/>
              <a:t> 	Commercial banks</a:t>
            </a:r>
            <a:br>
              <a:rPr lang="en-US" sz="2000" dirty="0" smtClean="0"/>
            </a:br>
            <a:r>
              <a:rPr lang="en-US" sz="2000" b="1" dirty="0" smtClean="0"/>
              <a:t>C</a:t>
            </a:r>
            <a:r>
              <a:rPr lang="en-US" sz="2000" dirty="0" smtClean="0"/>
              <a:t> 	Central banks</a:t>
            </a:r>
            <a:br>
              <a:rPr lang="en-US" sz="2000" dirty="0" smtClean="0"/>
            </a:br>
            <a:r>
              <a:rPr lang="en-US" sz="2000" b="1" dirty="0" smtClean="0"/>
              <a:t>D</a:t>
            </a:r>
            <a:r>
              <a:rPr lang="en-US" sz="2000" dirty="0" smtClean="0"/>
              <a:t> 	Corporate banks</a:t>
            </a:r>
          </a:p>
          <a:p>
            <a:pPr marL="457200" indent="-457200">
              <a:buFont typeface="+mj-lt"/>
              <a:buAutoNum type="arabicPeriod" startAt="4"/>
              <a:tabLst>
                <a:tab pos="812800" algn="l"/>
                <a:tab pos="8348663" algn="r"/>
              </a:tabLst>
            </a:pPr>
            <a:r>
              <a:rPr lang="en-US" sz="2000" dirty="0" smtClean="0"/>
              <a:t>'</a:t>
            </a:r>
            <a:r>
              <a:rPr lang="en-US" sz="2000" i="1" dirty="0" smtClean="0"/>
              <a:t>Money </a:t>
            </a:r>
            <a:r>
              <a:rPr lang="en-US" sz="2000" i="1" dirty="0"/>
              <a:t>acts as a medium of exchange</a:t>
            </a:r>
            <a:r>
              <a:rPr lang="en-US" sz="2000" dirty="0"/>
              <a:t>.' Explain what this means. [</a:t>
            </a:r>
            <a:r>
              <a:rPr lang="en-US" sz="2000" dirty="0" smtClean="0"/>
              <a:t>4]</a:t>
            </a:r>
            <a:br>
              <a:rPr lang="en-US" sz="2000" dirty="0" smtClean="0"/>
            </a:br>
            <a:r>
              <a:rPr lang="en-US" sz="2000" dirty="0" smtClean="0"/>
              <a:t>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407995280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70266" y="72008"/>
            <a:ext cx="8859452" cy="548680"/>
          </a:xfrm>
        </p:spPr>
        <p:txBody>
          <a:bodyPr>
            <a:noAutofit/>
          </a:bodyPr>
          <a:lstStyle/>
          <a:p>
            <a:r>
              <a:rPr lang="en-IE" sz="4000" dirty="0" smtClean="0"/>
              <a:t>3.1 - Money</a:t>
            </a:r>
            <a:endParaRPr lang="en-GB" sz="4000" dirty="0"/>
          </a:p>
        </p:txBody>
      </p:sp>
      <p:sp>
        <p:nvSpPr>
          <p:cNvPr id="9" name="Rectangle 8"/>
          <p:cNvSpPr/>
          <p:nvPr/>
        </p:nvSpPr>
        <p:spPr>
          <a:xfrm>
            <a:off x="251519" y="1052736"/>
            <a:ext cx="8568953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+mj-lt"/>
              <a:buAutoNum type="arabicPeriod" startAt="7"/>
              <a:tabLst>
                <a:tab pos="812800" algn="l"/>
                <a:tab pos="8348663" algn="r"/>
              </a:tabLst>
            </a:pPr>
            <a:r>
              <a:rPr lang="en-US" sz="2000" dirty="0" smtClean="0"/>
              <a:t>Explain </a:t>
            </a:r>
            <a:r>
              <a:rPr lang="en-US" sz="2000" dirty="0"/>
              <a:t>two reasons why bank notes and coins are used as money. [</a:t>
            </a:r>
            <a:r>
              <a:rPr lang="en-US" sz="2000" dirty="0" smtClean="0"/>
              <a:t>4]</a:t>
            </a:r>
            <a:br>
              <a:rPr lang="en-US" sz="2000" dirty="0" smtClean="0"/>
            </a:br>
            <a:r>
              <a:rPr lang="en-US" sz="2000" dirty="0" smtClean="0"/>
              <a:t>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</a:t>
            </a:r>
            <a:endParaRPr lang="en-US" sz="2000" dirty="0"/>
          </a:p>
          <a:p>
            <a:pPr marL="457200" indent="-457200">
              <a:buFont typeface="+mj-lt"/>
              <a:buAutoNum type="arabicPeriod" startAt="7"/>
              <a:tabLst>
                <a:tab pos="812800" algn="l"/>
                <a:tab pos="8348663" algn="r"/>
              </a:tabLst>
            </a:pPr>
            <a:r>
              <a:rPr lang="en-US" sz="2000" dirty="0" smtClean="0"/>
              <a:t>Explain </a:t>
            </a:r>
            <a:r>
              <a:rPr lang="en-US" sz="2000" dirty="0"/>
              <a:t>two functions of a central bank. </a:t>
            </a:r>
            <a:r>
              <a:rPr lang="en-US" sz="2000" dirty="0" smtClean="0"/>
              <a:t>	[4]</a:t>
            </a:r>
            <a:br>
              <a:rPr lang="en-US" sz="2000" dirty="0" smtClean="0"/>
            </a:br>
            <a:r>
              <a:rPr lang="en-US" sz="2000" dirty="0" smtClean="0"/>
              <a:t>________________________________________________________________________________________________________________________________________________________________________________________________________________________________</a:t>
            </a:r>
            <a:r>
              <a:rPr lang="en-US" sz="2000" dirty="0"/>
              <a:t>________________________________________________________</a:t>
            </a:r>
          </a:p>
          <a:p>
            <a:pPr marL="457200" indent="-457200">
              <a:buFont typeface="+mj-lt"/>
              <a:buAutoNum type="arabicPeriod" startAt="7"/>
              <a:tabLst>
                <a:tab pos="812800" algn="l"/>
                <a:tab pos="8348663" algn="r"/>
              </a:tabLst>
            </a:pPr>
            <a:r>
              <a:rPr lang="en-US" sz="2000" dirty="0" smtClean="0"/>
              <a:t>Explain </a:t>
            </a:r>
            <a:r>
              <a:rPr lang="en-US" sz="2000" dirty="0"/>
              <a:t>two functions of commercial banks. </a:t>
            </a:r>
            <a:r>
              <a:rPr lang="en-US" sz="2000" dirty="0" smtClean="0"/>
              <a:t>	[4]</a:t>
            </a:r>
            <a:br>
              <a:rPr lang="en-US" sz="2000" dirty="0" smtClean="0"/>
            </a:br>
            <a:r>
              <a:rPr lang="en-US" sz="2000" dirty="0" smtClean="0"/>
              <a:t>________________________________________________________________________________________________________________________________________________________________________________________________________________________________</a:t>
            </a:r>
            <a:r>
              <a:rPr lang="en-US" sz="2000" dirty="0"/>
              <a:t>________________________________________________________</a:t>
            </a:r>
          </a:p>
        </p:txBody>
      </p:sp>
    </p:spTree>
    <p:extLst>
      <p:ext uri="{BB962C8B-B14F-4D97-AF65-F5344CB8AC3E}">
        <p14:creationId xmlns:p14="http://schemas.microsoft.com/office/powerpoint/2010/main" val="2082425646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70266" y="72008"/>
            <a:ext cx="8859452" cy="548680"/>
          </a:xfrm>
        </p:spPr>
        <p:txBody>
          <a:bodyPr>
            <a:noAutofit/>
          </a:bodyPr>
          <a:lstStyle/>
          <a:p>
            <a:r>
              <a:rPr lang="en-IE" sz="4000" dirty="0" smtClean="0"/>
              <a:t>3.1 - Money</a:t>
            </a:r>
            <a:endParaRPr lang="en-GB" sz="4000" dirty="0"/>
          </a:p>
        </p:txBody>
      </p:sp>
      <p:sp>
        <p:nvSpPr>
          <p:cNvPr id="9" name="Rectangle 8"/>
          <p:cNvSpPr/>
          <p:nvPr/>
        </p:nvSpPr>
        <p:spPr>
          <a:xfrm>
            <a:off x="251519" y="1052736"/>
            <a:ext cx="8568953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+mj-lt"/>
              <a:buAutoNum type="arabicPeriod" startAt="10"/>
              <a:tabLst>
                <a:tab pos="812800" algn="l"/>
                <a:tab pos="8348663" algn="r"/>
              </a:tabLst>
            </a:pPr>
            <a:r>
              <a:rPr lang="en-US" sz="2000" dirty="0" smtClean="0"/>
              <a:t>In </a:t>
            </a:r>
            <a:r>
              <a:rPr lang="en-US" sz="2000" dirty="0"/>
              <a:t>September 2014, e-commerce giant </a:t>
            </a:r>
            <a:r>
              <a:rPr lang="en-US" sz="2000" dirty="0" err="1"/>
              <a:t>Alibaba.com's</a:t>
            </a:r>
            <a:r>
              <a:rPr lang="en-US" sz="2000" dirty="0"/>
              <a:t> initial public offering (IPO) in the USA raised </a:t>
            </a:r>
            <a:r>
              <a:rPr lang="en-US" sz="2000" dirty="0" smtClean="0"/>
              <a:t>a record </a:t>
            </a:r>
            <a:r>
              <a:rPr lang="en-US" sz="2000" dirty="0"/>
              <a:t>$25 billion (the largest amount ever raised in an IPO in world history</a:t>
            </a:r>
            <a:r>
              <a:rPr lang="en-US" sz="2000" dirty="0" smtClean="0"/>
              <a:t>).</a:t>
            </a:r>
            <a:br>
              <a:rPr lang="en-US" sz="2000" dirty="0" smtClean="0"/>
            </a:br>
            <a:r>
              <a:rPr lang="en-US" sz="2000" b="1" dirty="0" smtClean="0"/>
              <a:t>a</a:t>
            </a:r>
            <a:r>
              <a:rPr lang="en-US" sz="2000" dirty="0" smtClean="0"/>
              <a:t> 	Define </a:t>
            </a:r>
            <a:r>
              <a:rPr lang="en-US" sz="2000" dirty="0"/>
              <a:t>the term initial public </a:t>
            </a:r>
            <a:r>
              <a:rPr lang="en-US" sz="2000" dirty="0" smtClean="0"/>
              <a:t>offering.	[2]</a:t>
            </a:r>
            <a:br>
              <a:rPr lang="en-US" sz="2000" dirty="0" smtClean="0"/>
            </a:br>
            <a:r>
              <a:rPr lang="en-US" sz="2000" dirty="0" smtClean="0"/>
              <a:t>________________________________________________________________________________________________________________________________________________________________________</a:t>
            </a:r>
            <a:br>
              <a:rPr lang="en-US" sz="2000" dirty="0" smtClean="0"/>
            </a:br>
            <a:r>
              <a:rPr lang="en-US" sz="2000" b="1" dirty="0" smtClean="0"/>
              <a:t>b</a:t>
            </a:r>
            <a:r>
              <a:rPr lang="en-US" sz="2000" dirty="0" smtClean="0"/>
              <a:t> 	Explain </a:t>
            </a:r>
            <a:r>
              <a:rPr lang="en-US" sz="2000" dirty="0"/>
              <a:t>two functions of a stock </a:t>
            </a:r>
            <a:r>
              <a:rPr lang="en-US" sz="2000" dirty="0" smtClean="0"/>
              <a:t>exchange.	[4]</a:t>
            </a:r>
            <a:br>
              <a:rPr lang="en-US" sz="2000" dirty="0" smtClean="0"/>
            </a:br>
            <a:r>
              <a:rPr lang="en-US" sz="2000" dirty="0" smtClean="0"/>
              <a:t>________________________________________________________</a:t>
            </a:r>
            <a:r>
              <a:rPr lang="en-US" sz="2000" dirty="0"/>
              <a:t> </a:t>
            </a:r>
            <a:r>
              <a:rPr lang="en-US" sz="2000" dirty="0" smtClean="0"/>
              <a:t>________________________________________________________</a:t>
            </a:r>
            <a:r>
              <a:rPr lang="en-US" sz="2000" dirty="0"/>
              <a:t> </a:t>
            </a:r>
            <a:r>
              <a:rPr lang="en-US" sz="2000" dirty="0" smtClean="0"/>
              <a:t>________________________________________________________</a:t>
            </a:r>
            <a:r>
              <a:rPr lang="en-US" sz="2000" dirty="0"/>
              <a:t> ________________________________________________________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b="1" dirty="0" smtClean="0"/>
              <a:t>c</a:t>
            </a:r>
            <a:r>
              <a:rPr lang="en-US" sz="2000" dirty="0" smtClean="0"/>
              <a:t> 	Comment </a:t>
            </a:r>
            <a:r>
              <a:rPr lang="en-US" sz="2000" dirty="0"/>
              <a:t>on why Alibaba.com might have decided to float its shares on the </a:t>
            </a:r>
            <a:r>
              <a:rPr lang="en-US" sz="2000" dirty="0" smtClean="0"/>
              <a:t>stock exchange </a:t>
            </a:r>
            <a:r>
              <a:rPr lang="en-US" sz="2000" dirty="0"/>
              <a:t>in the USA</a:t>
            </a:r>
            <a:r>
              <a:rPr lang="en-US" sz="2000" dirty="0" smtClean="0"/>
              <a:t>.	[4]</a:t>
            </a:r>
            <a:br>
              <a:rPr lang="en-US" sz="2000" dirty="0" smtClean="0"/>
            </a:br>
            <a:r>
              <a:rPr lang="en-US" sz="2000" dirty="0" smtClean="0"/>
              <a:t>________________________________________________________</a:t>
            </a:r>
            <a:r>
              <a:rPr lang="en-US" sz="2000" dirty="0"/>
              <a:t> </a:t>
            </a:r>
            <a:r>
              <a:rPr lang="en-US" sz="2000" dirty="0" smtClean="0"/>
              <a:t>________________________________________________________</a:t>
            </a:r>
            <a:r>
              <a:rPr lang="en-US" sz="2000" dirty="0"/>
              <a:t> </a:t>
            </a:r>
            <a:r>
              <a:rPr lang="en-US" sz="2000" dirty="0" smtClean="0"/>
              <a:t>________________________________________________________</a:t>
            </a:r>
            <a:r>
              <a:rPr lang="en-US" sz="2000" dirty="0"/>
              <a:t> ________________________________________________________</a:t>
            </a:r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1729750653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70266" y="72008"/>
            <a:ext cx="8859452" cy="548680"/>
          </a:xfrm>
        </p:spPr>
        <p:txBody>
          <a:bodyPr>
            <a:noAutofit/>
          </a:bodyPr>
          <a:lstStyle/>
          <a:p>
            <a:r>
              <a:rPr lang="en-IE" sz="4000" dirty="0" smtClean="0"/>
              <a:t>3.2 – Labour Markets</a:t>
            </a:r>
            <a:endParaRPr lang="en-GB" sz="4000" dirty="0"/>
          </a:p>
        </p:txBody>
      </p:sp>
      <p:sp>
        <p:nvSpPr>
          <p:cNvPr id="9" name="Rectangle 8"/>
          <p:cNvSpPr/>
          <p:nvPr/>
        </p:nvSpPr>
        <p:spPr>
          <a:xfrm>
            <a:off x="251519" y="1052736"/>
            <a:ext cx="8568953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+mj-lt"/>
              <a:buAutoNum type="arabicPeriod"/>
              <a:tabLst>
                <a:tab pos="812800" algn="l"/>
                <a:tab pos="8348663" algn="r"/>
              </a:tabLst>
            </a:pPr>
            <a:r>
              <a:rPr lang="en-US" sz="1760" dirty="0" smtClean="0"/>
              <a:t>Some </a:t>
            </a:r>
            <a:r>
              <a:rPr lang="en-US" sz="1760" dirty="0"/>
              <a:t>professional footballers earn over $1.5 million per week. What is the most likely </a:t>
            </a:r>
            <a:r>
              <a:rPr lang="en-US" sz="1760" dirty="0" smtClean="0"/>
              <a:t>reason for this?</a:t>
            </a:r>
            <a:br>
              <a:rPr lang="en-US" sz="1760" dirty="0" smtClean="0"/>
            </a:br>
            <a:r>
              <a:rPr lang="en-US" sz="1760" b="1" dirty="0" smtClean="0"/>
              <a:t>A</a:t>
            </a:r>
            <a:r>
              <a:rPr lang="en-US" sz="1760" dirty="0" smtClean="0"/>
              <a:t> 	The </a:t>
            </a:r>
            <a:r>
              <a:rPr lang="en-US" sz="1760" dirty="0"/>
              <a:t>working life of a professional footballer is relatively </a:t>
            </a:r>
            <a:r>
              <a:rPr lang="en-US" sz="1760" dirty="0" smtClean="0"/>
              <a:t>short</a:t>
            </a:r>
            <a:br>
              <a:rPr lang="en-US" sz="1760" dirty="0" smtClean="0"/>
            </a:br>
            <a:r>
              <a:rPr lang="en-US" sz="1760" b="1" dirty="0" smtClean="0"/>
              <a:t>B</a:t>
            </a:r>
            <a:r>
              <a:rPr lang="en-US" sz="1760" dirty="0" smtClean="0"/>
              <a:t> 	The </a:t>
            </a:r>
            <a:r>
              <a:rPr lang="en-US" sz="1760" dirty="0"/>
              <a:t>job is high-risk so needs to be highly </a:t>
            </a:r>
            <a:r>
              <a:rPr lang="en-US" sz="1760" dirty="0" smtClean="0"/>
              <a:t>compensated</a:t>
            </a:r>
            <a:br>
              <a:rPr lang="en-US" sz="1760" dirty="0" smtClean="0"/>
            </a:br>
            <a:r>
              <a:rPr lang="en-US" sz="1760" b="1" dirty="0" smtClean="0"/>
              <a:t>C</a:t>
            </a:r>
            <a:r>
              <a:rPr lang="en-US" sz="1760" dirty="0" smtClean="0"/>
              <a:t> 	Some </a:t>
            </a:r>
            <a:r>
              <a:rPr lang="en-US" sz="1760" dirty="0"/>
              <a:t>professional footballers have a unique set of skills and </a:t>
            </a:r>
            <a:r>
              <a:rPr lang="en-US" sz="1760" dirty="0" smtClean="0"/>
              <a:t>talent</a:t>
            </a:r>
            <a:br>
              <a:rPr lang="en-US" sz="1760" dirty="0" smtClean="0"/>
            </a:br>
            <a:r>
              <a:rPr lang="en-US" sz="1760" b="1" dirty="0" smtClean="0"/>
              <a:t>D</a:t>
            </a:r>
            <a:r>
              <a:rPr lang="en-US" sz="1760" dirty="0" smtClean="0"/>
              <a:t> 	Being </a:t>
            </a:r>
            <a:r>
              <a:rPr lang="en-US" sz="1760" dirty="0"/>
              <a:t>a footballer is a seasonal job</a:t>
            </a:r>
          </a:p>
          <a:p>
            <a:pPr marL="457200" indent="-457200">
              <a:buFont typeface="+mj-lt"/>
              <a:buAutoNum type="arabicPeriod"/>
              <a:tabLst>
                <a:tab pos="812800" algn="l"/>
                <a:tab pos="8348663" algn="r"/>
              </a:tabLst>
            </a:pPr>
            <a:r>
              <a:rPr lang="en-US" sz="1760" dirty="0" smtClean="0"/>
              <a:t>In </a:t>
            </a:r>
            <a:r>
              <a:rPr lang="en-US" sz="1760" dirty="0"/>
              <a:t>2014, new graduates in the UK could earn an annual salary of approximately £22500 working </a:t>
            </a:r>
            <a:r>
              <a:rPr lang="en-US" sz="1760" dirty="0" smtClean="0"/>
              <a:t>in the </a:t>
            </a:r>
            <a:r>
              <a:rPr lang="en-US" sz="1760" dirty="0"/>
              <a:t>public sector and £39000 working in the legal profession. Identify the most likely reason why </a:t>
            </a:r>
            <a:r>
              <a:rPr lang="en-US" sz="1760" dirty="0" smtClean="0"/>
              <a:t>a graduate </a:t>
            </a:r>
            <a:r>
              <a:rPr lang="en-US" sz="1760" dirty="0"/>
              <a:t>may choose to work in the public sector rather than the private sector of an </a:t>
            </a:r>
            <a:r>
              <a:rPr lang="en-US" sz="1760" dirty="0" smtClean="0"/>
              <a:t>economy.</a:t>
            </a:r>
            <a:br>
              <a:rPr lang="en-US" sz="1760" dirty="0" smtClean="0"/>
            </a:br>
            <a:r>
              <a:rPr lang="en-US" sz="1760" b="1" dirty="0" smtClean="0"/>
              <a:t>A</a:t>
            </a:r>
            <a:r>
              <a:rPr lang="en-US" sz="1760" dirty="0" smtClean="0"/>
              <a:t> 	Better </a:t>
            </a:r>
            <a:r>
              <a:rPr lang="en-US" sz="1760" dirty="0"/>
              <a:t>promotion prospects and career </a:t>
            </a:r>
            <a:r>
              <a:rPr lang="en-US" sz="1760" dirty="0" smtClean="0"/>
              <a:t>progression</a:t>
            </a:r>
            <a:br>
              <a:rPr lang="en-US" sz="1760" dirty="0" smtClean="0"/>
            </a:br>
            <a:r>
              <a:rPr lang="en-US" sz="1760" b="1" dirty="0" smtClean="0"/>
              <a:t>B</a:t>
            </a:r>
            <a:r>
              <a:rPr lang="en-US" sz="1760" dirty="0" smtClean="0"/>
              <a:t> 	Higher </a:t>
            </a:r>
            <a:r>
              <a:rPr lang="en-US" sz="1760" dirty="0"/>
              <a:t>earning </a:t>
            </a:r>
            <a:r>
              <a:rPr lang="en-US" sz="1760" dirty="0" smtClean="0"/>
              <a:t>potential</a:t>
            </a:r>
            <a:br>
              <a:rPr lang="en-US" sz="1760" dirty="0" smtClean="0"/>
            </a:br>
            <a:r>
              <a:rPr lang="en-US" sz="1760" b="1" dirty="0" smtClean="0"/>
              <a:t>C</a:t>
            </a:r>
            <a:r>
              <a:rPr lang="en-US" sz="1760" dirty="0" smtClean="0"/>
              <a:t> 	More </a:t>
            </a:r>
            <a:r>
              <a:rPr lang="en-US" sz="1760" dirty="0"/>
              <a:t>opportunities to earn </a:t>
            </a:r>
            <a:r>
              <a:rPr lang="en-US" sz="1760" dirty="0" smtClean="0"/>
              <a:t>bonuses</a:t>
            </a:r>
            <a:br>
              <a:rPr lang="en-US" sz="1760" dirty="0" smtClean="0"/>
            </a:br>
            <a:r>
              <a:rPr lang="en-US" sz="1760" b="1" dirty="0" smtClean="0"/>
              <a:t>D</a:t>
            </a:r>
            <a:r>
              <a:rPr lang="en-US" sz="1760" dirty="0" smtClean="0"/>
              <a:t> 	Greater </a:t>
            </a:r>
            <a:r>
              <a:rPr lang="en-US" sz="1760" dirty="0"/>
              <a:t>job security and pension</a:t>
            </a:r>
          </a:p>
          <a:p>
            <a:pPr marL="457200" indent="-457200">
              <a:buFont typeface="+mj-lt"/>
              <a:buAutoNum type="arabicPeriod"/>
              <a:tabLst>
                <a:tab pos="812800" algn="l"/>
                <a:tab pos="8348663" algn="r"/>
              </a:tabLst>
            </a:pPr>
            <a:r>
              <a:rPr lang="en-US" sz="1760" dirty="0" smtClean="0"/>
              <a:t>Following </a:t>
            </a:r>
            <a:r>
              <a:rPr lang="en-US" sz="1760" dirty="0"/>
              <a:t>an increase in the national minimum wage (NMW), which of the following is most </a:t>
            </a:r>
            <a:r>
              <a:rPr lang="en-US" sz="1760" dirty="0" smtClean="0"/>
              <a:t>likely to </a:t>
            </a:r>
            <a:r>
              <a:rPr lang="en-US" sz="1760" dirty="0"/>
              <a:t>reduce government expenditure on welfare </a:t>
            </a:r>
            <a:r>
              <a:rPr lang="en-US" sz="1760" dirty="0" smtClean="0"/>
              <a:t>payments?</a:t>
            </a:r>
            <a:br>
              <a:rPr lang="en-US" sz="1760" dirty="0" smtClean="0"/>
            </a:br>
            <a:r>
              <a:rPr lang="en-US" sz="1760" b="1" dirty="0" smtClean="0"/>
              <a:t>A</a:t>
            </a:r>
            <a:r>
              <a:rPr lang="en-US" sz="1760" dirty="0" smtClean="0"/>
              <a:t> 	Unemployed </a:t>
            </a:r>
            <a:r>
              <a:rPr lang="en-US" sz="1760" dirty="0"/>
              <a:t>workers have a greater incentive to </a:t>
            </a:r>
            <a:r>
              <a:rPr lang="en-US" sz="1760" dirty="0" smtClean="0"/>
              <a:t>work</a:t>
            </a:r>
            <a:br>
              <a:rPr lang="en-US" sz="1760" dirty="0" smtClean="0"/>
            </a:br>
            <a:r>
              <a:rPr lang="en-US" sz="1760" b="1" dirty="0" smtClean="0"/>
              <a:t>B</a:t>
            </a:r>
            <a:r>
              <a:rPr lang="en-US" sz="1760" dirty="0" smtClean="0"/>
              <a:t> 	Increased </a:t>
            </a:r>
            <a:r>
              <a:rPr lang="en-US" sz="1760" dirty="0"/>
              <a:t>consumer spending in the </a:t>
            </a:r>
            <a:r>
              <a:rPr lang="en-US" sz="1760" dirty="0" smtClean="0"/>
              <a:t>economy</a:t>
            </a:r>
            <a:br>
              <a:rPr lang="en-US" sz="1760" dirty="0" smtClean="0"/>
            </a:br>
            <a:r>
              <a:rPr lang="en-US" sz="1760" b="1" dirty="0" smtClean="0"/>
              <a:t>C</a:t>
            </a:r>
            <a:r>
              <a:rPr lang="en-US" sz="1760" dirty="0" smtClean="0"/>
              <a:t> 	Greater </a:t>
            </a:r>
            <a:r>
              <a:rPr lang="en-US" sz="1760" dirty="0"/>
              <a:t>productivity of public sector </a:t>
            </a:r>
            <a:r>
              <a:rPr lang="en-US" sz="1760" dirty="0" smtClean="0"/>
              <a:t>workers</a:t>
            </a:r>
            <a:br>
              <a:rPr lang="en-US" sz="1760" dirty="0" smtClean="0"/>
            </a:br>
            <a:r>
              <a:rPr lang="en-US" sz="1760" b="1" dirty="0" smtClean="0"/>
              <a:t>D</a:t>
            </a:r>
            <a:r>
              <a:rPr lang="en-US" sz="1760" dirty="0" smtClean="0"/>
              <a:t> 	Increased </a:t>
            </a:r>
            <a:r>
              <a:rPr lang="en-US" sz="1760" dirty="0"/>
              <a:t>tax revenues from higher income taxes</a:t>
            </a:r>
          </a:p>
        </p:txBody>
      </p:sp>
    </p:spTree>
    <p:extLst>
      <p:ext uri="{BB962C8B-B14F-4D97-AF65-F5344CB8AC3E}">
        <p14:creationId xmlns:p14="http://schemas.microsoft.com/office/powerpoint/2010/main" val="185605698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70266" y="72008"/>
            <a:ext cx="8859452" cy="548680"/>
          </a:xfrm>
        </p:spPr>
        <p:txBody>
          <a:bodyPr>
            <a:noAutofit/>
          </a:bodyPr>
          <a:lstStyle/>
          <a:p>
            <a:r>
              <a:rPr lang="en-IE" sz="4000" dirty="0" smtClean="0"/>
              <a:t>3.2 – Labour Markets</a:t>
            </a:r>
            <a:endParaRPr lang="en-GB" sz="4000" dirty="0"/>
          </a:p>
        </p:txBody>
      </p:sp>
      <p:sp>
        <p:nvSpPr>
          <p:cNvPr id="9" name="Rectangle 8"/>
          <p:cNvSpPr/>
          <p:nvPr/>
        </p:nvSpPr>
        <p:spPr>
          <a:xfrm>
            <a:off x="251519" y="1052736"/>
            <a:ext cx="8568953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+mj-lt"/>
              <a:buAutoNum type="arabicPeriod" startAt="4"/>
              <a:tabLst>
                <a:tab pos="812800" algn="l"/>
                <a:tab pos="8348663" algn="r"/>
              </a:tabLst>
            </a:pPr>
            <a:r>
              <a:rPr lang="en-US" sz="2400" dirty="0" smtClean="0"/>
              <a:t>Women </a:t>
            </a:r>
            <a:r>
              <a:rPr lang="en-US" sz="2400" dirty="0"/>
              <a:t>in general tend to earn less than men. Which of the following is a possible reason for </a:t>
            </a:r>
            <a:r>
              <a:rPr lang="en-US" sz="2400" dirty="0" smtClean="0"/>
              <a:t>this?</a:t>
            </a:r>
            <a:br>
              <a:rPr lang="en-US" sz="2400" dirty="0" smtClean="0"/>
            </a:br>
            <a:r>
              <a:rPr lang="en-US" sz="2400" b="1" dirty="0" smtClean="0"/>
              <a:t>A</a:t>
            </a:r>
            <a:r>
              <a:rPr lang="en-US" sz="2400" dirty="0" smtClean="0"/>
              <a:t> 	More </a:t>
            </a:r>
            <a:r>
              <a:rPr lang="en-US" sz="2400" dirty="0"/>
              <a:t>women are enrolled on medicine and law </a:t>
            </a:r>
            <a:r>
              <a:rPr lang="en-US" sz="2400" dirty="0" smtClean="0"/>
              <a:t>courses</a:t>
            </a:r>
            <a:br>
              <a:rPr lang="en-US" sz="2400" dirty="0" smtClean="0"/>
            </a:br>
            <a:r>
              <a:rPr lang="en-US" sz="2400" b="1" dirty="0" smtClean="0"/>
              <a:t>B</a:t>
            </a:r>
            <a:r>
              <a:rPr lang="en-US" sz="2400" dirty="0" smtClean="0"/>
              <a:t> 	More </a:t>
            </a:r>
            <a:r>
              <a:rPr lang="en-US" sz="2400" dirty="0"/>
              <a:t>women are focused on their careers and delaying </a:t>
            </a:r>
            <a:r>
              <a:rPr lang="en-US" sz="2400" dirty="0" smtClean="0"/>
              <a:t>	having children</a:t>
            </a:r>
            <a:br>
              <a:rPr lang="en-US" sz="2400" dirty="0" smtClean="0"/>
            </a:br>
            <a:r>
              <a:rPr lang="en-US" sz="2400" b="1" dirty="0" smtClean="0"/>
              <a:t>C</a:t>
            </a:r>
            <a:r>
              <a:rPr lang="en-US" sz="2400" dirty="0" smtClean="0"/>
              <a:t> 	A </a:t>
            </a:r>
            <a:r>
              <a:rPr lang="en-US" sz="2400" dirty="0"/>
              <a:t>number of women work part-time or work flexible </a:t>
            </a:r>
            <a:r>
              <a:rPr lang="en-US" sz="2400" dirty="0" smtClean="0"/>
              <a:t>	working hours</a:t>
            </a:r>
            <a:br>
              <a:rPr lang="en-US" sz="2400" dirty="0" smtClean="0"/>
            </a:br>
            <a:r>
              <a:rPr lang="en-US" sz="2400" b="1" dirty="0" smtClean="0"/>
              <a:t>D</a:t>
            </a:r>
            <a:r>
              <a:rPr lang="en-US" sz="2400" dirty="0" smtClean="0"/>
              <a:t> 	There </a:t>
            </a:r>
            <a:r>
              <a:rPr lang="en-US" sz="2400" dirty="0"/>
              <a:t>is a greater female participation rate in the </a:t>
            </a:r>
            <a:r>
              <a:rPr lang="en-US" sz="2400" dirty="0" smtClean="0"/>
              <a:t>	workforce</a:t>
            </a:r>
            <a:endParaRPr lang="en-US" sz="2400" dirty="0"/>
          </a:p>
          <a:p>
            <a:pPr marL="457200" indent="-457200">
              <a:buFont typeface="+mj-lt"/>
              <a:buAutoNum type="arabicPeriod" startAt="4"/>
              <a:tabLst>
                <a:tab pos="812800" algn="l"/>
                <a:tab pos="8348663" algn="r"/>
              </a:tabLst>
            </a:pPr>
            <a:r>
              <a:rPr lang="en-US" sz="2400" dirty="0" smtClean="0"/>
              <a:t>A </a:t>
            </a:r>
            <a:r>
              <a:rPr lang="en-US" sz="2400" dirty="0"/>
              <a:t>disadvantage of </a:t>
            </a:r>
            <a:r>
              <a:rPr lang="en-US" sz="2400" dirty="0" err="1"/>
              <a:t>specialisation</a:t>
            </a:r>
            <a:r>
              <a:rPr lang="en-US" sz="2400" dirty="0"/>
              <a:t> of labour for a firm </a:t>
            </a:r>
            <a:r>
              <a:rPr lang="en-US" sz="2400" dirty="0" smtClean="0"/>
              <a:t>is</a:t>
            </a:r>
            <a:br>
              <a:rPr lang="en-US" sz="2400" dirty="0" smtClean="0"/>
            </a:br>
            <a:r>
              <a:rPr lang="en-US" sz="2400" b="1" dirty="0" smtClean="0"/>
              <a:t>A</a:t>
            </a:r>
            <a:r>
              <a:rPr lang="en-US" sz="2400" dirty="0" smtClean="0"/>
              <a:t> 	Workers </a:t>
            </a:r>
            <a:r>
              <a:rPr lang="en-US" sz="2400" dirty="0"/>
              <a:t>become skilled in the job and more </a:t>
            </a:r>
            <a:r>
              <a:rPr lang="en-US" sz="2400" dirty="0" smtClean="0"/>
              <a:t>productive</a:t>
            </a:r>
            <a:br>
              <a:rPr lang="en-US" sz="2400" dirty="0" smtClean="0"/>
            </a:br>
            <a:r>
              <a:rPr lang="en-US" sz="2400" b="1" dirty="0" smtClean="0"/>
              <a:t>B</a:t>
            </a:r>
            <a:r>
              <a:rPr lang="en-US" sz="2400" dirty="0" smtClean="0"/>
              <a:t> 	The </a:t>
            </a:r>
            <a:r>
              <a:rPr lang="en-US" sz="2400" dirty="0"/>
              <a:t>production process may become dependent upon a </a:t>
            </a:r>
            <a:r>
              <a:rPr lang="en-US" sz="2400" dirty="0" smtClean="0"/>
              <a:t>	particular worker</a:t>
            </a:r>
            <a:br>
              <a:rPr lang="en-US" sz="2400" dirty="0" smtClean="0"/>
            </a:br>
            <a:r>
              <a:rPr lang="en-US" sz="2400" b="1" dirty="0" smtClean="0"/>
              <a:t>C</a:t>
            </a:r>
            <a:r>
              <a:rPr lang="en-US" sz="2400" dirty="0" smtClean="0"/>
              <a:t> 	Workers </a:t>
            </a:r>
            <a:r>
              <a:rPr lang="en-US" sz="2400" dirty="0"/>
              <a:t>make less </a:t>
            </a:r>
            <a:r>
              <a:rPr lang="en-US" sz="2400" dirty="0" smtClean="0"/>
              <a:t>mistakes</a:t>
            </a:r>
            <a:br>
              <a:rPr lang="en-US" sz="2400" dirty="0" smtClean="0"/>
            </a:br>
            <a:r>
              <a:rPr lang="en-US" sz="2400" b="1" dirty="0" smtClean="0"/>
              <a:t>D</a:t>
            </a:r>
            <a:r>
              <a:rPr lang="en-US" sz="2400" dirty="0" smtClean="0"/>
              <a:t> 	The </a:t>
            </a:r>
            <a:r>
              <a:rPr lang="en-US" sz="2400" dirty="0"/>
              <a:t>quality of the products </a:t>
            </a:r>
            <a:r>
              <a:rPr lang="en-US" sz="2400" dirty="0" smtClean="0"/>
              <a:t>increases</a:t>
            </a:r>
          </a:p>
        </p:txBody>
      </p:sp>
    </p:spTree>
    <p:extLst>
      <p:ext uri="{BB962C8B-B14F-4D97-AF65-F5344CB8AC3E}">
        <p14:creationId xmlns:p14="http://schemas.microsoft.com/office/powerpoint/2010/main" val="4119666798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70266" y="72008"/>
            <a:ext cx="8859452" cy="548680"/>
          </a:xfrm>
        </p:spPr>
        <p:txBody>
          <a:bodyPr>
            <a:noAutofit/>
          </a:bodyPr>
          <a:lstStyle/>
          <a:p>
            <a:r>
              <a:rPr lang="en-IE" sz="4000" dirty="0" smtClean="0"/>
              <a:t>3.2 – Labour Markets</a:t>
            </a:r>
            <a:endParaRPr lang="en-GB" sz="4000" dirty="0"/>
          </a:p>
        </p:txBody>
      </p:sp>
      <p:sp>
        <p:nvSpPr>
          <p:cNvPr id="9" name="Rectangle 8"/>
          <p:cNvSpPr/>
          <p:nvPr/>
        </p:nvSpPr>
        <p:spPr>
          <a:xfrm>
            <a:off x="251519" y="1052736"/>
            <a:ext cx="8568953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+mj-lt"/>
              <a:buAutoNum type="arabicPeriod" startAt="6"/>
              <a:tabLst>
                <a:tab pos="812800" algn="l"/>
                <a:tab pos="8348663" algn="r"/>
              </a:tabLst>
            </a:pPr>
            <a:r>
              <a:rPr lang="en-US" dirty="0" smtClean="0"/>
              <a:t>Describe </a:t>
            </a:r>
            <a:r>
              <a:rPr lang="en-US" dirty="0"/>
              <a:t>two wage and two non-wage factors that affect a person's choice of occupation. </a:t>
            </a:r>
            <a:r>
              <a:rPr lang="en-US" dirty="0" smtClean="0"/>
              <a:t>	[8]</a:t>
            </a:r>
            <a:br>
              <a:rPr lang="en-US" dirty="0" smtClean="0"/>
            </a:br>
            <a:r>
              <a:rPr lang="en-US" dirty="0" smtClean="0"/>
              <a:t>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</a:t>
            </a:r>
            <a:endParaRPr lang="en-US" dirty="0"/>
          </a:p>
          <a:p>
            <a:pPr marL="457200" indent="-457200">
              <a:buFont typeface="+mj-lt"/>
              <a:buAutoNum type="arabicPeriod" startAt="6"/>
              <a:tabLst>
                <a:tab pos="812800" algn="l"/>
                <a:tab pos="8348663" algn="r"/>
              </a:tabLst>
            </a:pPr>
            <a:r>
              <a:rPr lang="en-US" dirty="0" smtClean="0"/>
              <a:t>The </a:t>
            </a:r>
            <a:r>
              <a:rPr lang="en-US" dirty="0"/>
              <a:t>UK government provides people who wish to train to be teachers of mathematics and </a:t>
            </a:r>
            <a:r>
              <a:rPr lang="en-US" dirty="0" smtClean="0"/>
              <a:t>physics with </a:t>
            </a:r>
            <a:r>
              <a:rPr lang="en-US" dirty="0"/>
              <a:t>a bursary (a sum of money which does not have to be repaid). Identify and explain two </a:t>
            </a:r>
            <a:r>
              <a:rPr lang="en-US" dirty="0" smtClean="0"/>
              <a:t>other ways </a:t>
            </a:r>
            <a:r>
              <a:rPr lang="en-US" dirty="0"/>
              <a:t>a government may influence the supply of labour in an economy. </a:t>
            </a:r>
            <a:r>
              <a:rPr lang="en-US" dirty="0" smtClean="0"/>
              <a:t>	[4]</a:t>
            </a:r>
            <a:br>
              <a:rPr lang="en-US" dirty="0" smtClean="0"/>
            </a:br>
            <a:r>
              <a:rPr lang="en-US" dirty="0" smtClean="0"/>
              <a:t>________________________________________________________________________________________________________________________________________________________________________________________________________________________________________________________</a:t>
            </a:r>
            <a:r>
              <a:rPr lang="en-US" dirty="0"/>
              <a:t>______________________________________________________________</a:t>
            </a:r>
          </a:p>
        </p:txBody>
      </p:sp>
    </p:spTree>
    <p:extLst>
      <p:ext uri="{BB962C8B-B14F-4D97-AF65-F5344CB8AC3E}">
        <p14:creationId xmlns:p14="http://schemas.microsoft.com/office/powerpoint/2010/main" val="980007876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70266" y="72008"/>
            <a:ext cx="8859452" cy="548680"/>
          </a:xfrm>
        </p:spPr>
        <p:txBody>
          <a:bodyPr>
            <a:noAutofit/>
          </a:bodyPr>
          <a:lstStyle/>
          <a:p>
            <a:r>
              <a:rPr lang="en-IE" sz="4000" dirty="0" smtClean="0"/>
              <a:t>3.2 – Labour Markets</a:t>
            </a:r>
            <a:endParaRPr lang="en-GB" sz="4000" dirty="0"/>
          </a:p>
        </p:txBody>
      </p:sp>
      <p:sp>
        <p:nvSpPr>
          <p:cNvPr id="9" name="Rectangle 8"/>
          <p:cNvSpPr/>
          <p:nvPr/>
        </p:nvSpPr>
        <p:spPr>
          <a:xfrm>
            <a:off x="251519" y="1052736"/>
            <a:ext cx="8568953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+mj-lt"/>
              <a:buAutoNum type="arabicPeriod" startAt="8"/>
              <a:tabLst>
                <a:tab pos="812800" algn="l"/>
                <a:tab pos="8348663" algn="r"/>
              </a:tabLst>
            </a:pPr>
            <a:r>
              <a:rPr lang="en-US" sz="2000" dirty="0" smtClean="0"/>
              <a:t>Study </a:t>
            </a:r>
            <a:r>
              <a:rPr lang="en-US" sz="2000" dirty="0"/>
              <a:t>the following table showing the average earnings over a lifetime in 2013 for all occupations </a:t>
            </a:r>
            <a:r>
              <a:rPr lang="en-US" sz="2000" dirty="0" smtClean="0"/>
              <a:t>in the </a:t>
            </a:r>
            <a:r>
              <a:rPr lang="en-US" sz="2000" dirty="0"/>
              <a:t>USA and explain the reasons why earnings typically change over a person's lifetime. (All </a:t>
            </a:r>
            <a:r>
              <a:rPr lang="en-US" sz="2000" dirty="0" smtClean="0"/>
              <a:t>figures are </a:t>
            </a:r>
            <a:r>
              <a:rPr lang="en-US" sz="2000" dirty="0"/>
              <a:t>in US dollars.) </a:t>
            </a:r>
            <a:r>
              <a:rPr lang="en-US" sz="2000" dirty="0" smtClean="0"/>
              <a:t>	[4]</a:t>
            </a:r>
            <a:br>
              <a:rPr lang="en-US" sz="2000" dirty="0" smtClean="0"/>
            </a:br>
            <a:r>
              <a:rPr lang="en-US" sz="2000" dirty="0"/>
              <a:t/>
            </a:r>
            <a:br>
              <a:rPr lang="en-US" sz="2000" dirty="0"/>
            </a:b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4824132"/>
              </p:ext>
            </p:extLst>
          </p:nvPr>
        </p:nvGraphicFramePr>
        <p:xfrm>
          <a:off x="251519" y="2490088"/>
          <a:ext cx="8568952" cy="1010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24136"/>
                <a:gridCol w="1224136"/>
                <a:gridCol w="1224136"/>
                <a:gridCol w="1224136"/>
                <a:gridCol w="1224136"/>
                <a:gridCol w="1224136"/>
                <a:gridCol w="1224136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16-19 years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20-24 years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25-34 years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35-44 years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45-54 years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55-64 years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65 years and over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4458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13599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31242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30650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32523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23776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7681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89516341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10"/>
  <p:tag name="MMPROD_UIDATA" val="&lt;database version=&quot;7.0&quot;&gt;&lt;object type=&quot;1&quot; unique_id=&quot;10001&quot;&gt;&lt;object type=&quot;2&quot; unique_id=&quot;10045&quot;&gt;&lt;object type=&quot;3&quot; unique_id=&quot;10046&quot;&gt;&lt;property id=&quot;20148&quot; value=&quot;5&quot;/&gt;&lt;property id=&quot;20300&quot; value=&quot;Slide 1 - &amp;quot;Welcome&amp;quot;&quot;/&gt;&lt;property id=&quot;20307&quot; value=&quot;256&quot;/&gt;&lt;/object&gt;&lt;object type=&quot;3&quot; unique_id=&quot;10047&quot;&gt;&lt;property id=&quot;20148&quot; value=&quot;5&quot;/&gt;&lt;property id=&quot;20300&quot; value=&quot;Slide 2 - &amp;quot;Assignment Scenario&amp;quot;&quot;/&gt;&lt;property id=&quot;20307&quot; value=&quot;258&quot;/&gt;&lt;/object&gt;&lt;object type=&quot;3&quot; unique_id=&quot;10048&quot;&gt;&lt;property id=&quot;20148&quot; value=&quot;5&quot;/&gt;&lt;property id=&quot;20300&quot; value=&quot;Slide 3 - &amp;quot;Excel Sales Scenario&amp;quot;&quot;/&gt;&lt;property id=&quot;20307&quot; value=&quot;286&quot;/&gt;&lt;/object&gt;&lt;object type=&quot;3&quot; unique_id=&quot;10049&quot;&gt;&lt;property id=&quot;20148&quot; value=&quot;5&quot;/&gt;&lt;property id=&quot;20300&quot; value=&quot;Slide 4 - &amp;quot;Task 1 – Excel Sales Spreadsheet&amp;quot;&quot;/&gt;&lt;property id=&quot;20307&quot; value=&quot;287&quot;/&gt;&lt;/object&gt;&lt;object type=&quot;3&quot; unique_id=&quot;10050&quot;&gt;&lt;property id=&quot;20148&quot; value=&quot;5&quot;/&gt;&lt;property id=&quot;20300&quot; value=&quot;Slide 5 - &amp;quot;Task 2 – Excel Sales Spreadsheet&amp;quot;&quot;/&gt;&lt;property id=&quot;20307&quot; value=&quot;288&quot;/&gt;&lt;/object&gt;&lt;object type=&quot;3&quot; unique_id=&quot;10051&quot;&gt;&lt;property id=&quot;20148&quot; value=&quot;5&quot;/&gt;&lt;property id=&quot;20300&quot; value=&quot;Slide 6 - &amp;quot;Task 3 – Excel Sales Spreadsheet&amp;quot;&quot;/&gt;&lt;property id=&quot;20307&quot; value=&quot;289&quot;/&gt;&lt;/object&gt;&lt;object type=&quot;3&quot; unique_id=&quot;10052&quot;&gt;&lt;property id=&quot;20148&quot; value=&quot;5&quot;/&gt;&lt;property id=&quot;20300&quot; value=&quot;Slide 7 - &amp;quot;Task 4 – Excel Sales Spreadsheet&amp;quot;&quot;/&gt;&lt;property id=&quot;20307&quot; value=&quot;290&quot;/&gt;&lt;/object&gt;&lt;object type=&quot;3&quot; unique_id=&quot;10053&quot;&gt;&lt;property id=&quot;20148&quot; value=&quot;5&quot;/&gt;&lt;property id=&quot;20300&quot; value=&quot;Slide 8 - &amp;quot;Task 5 – Excel Sales Spreadsheet&amp;quot;&quot;/&gt;&lt;property id=&quot;20307&quot; value=&quot;291&quot;/&gt;&lt;/object&gt;&lt;object type=&quot;3&quot; unique_id=&quot;10054&quot;&gt;&lt;property id=&quot;20148&quot; value=&quot;5&quot;/&gt;&lt;property id=&quot;20300&quot; value=&quot;Slide 9 - &amp;quot;Task 6 – Excel Sales Spreadsheet&amp;quot;&quot;/&gt;&lt;property id=&quot;20307&quot; value=&quot;292&quot;/&gt;&lt;/object&gt;&lt;object type=&quot;3&quot; unique_id=&quot;10055&quot;&gt;&lt;property id=&quot;20148&quot; value=&quot;5&quot;/&gt;&lt;property id=&quot;20300&quot; value=&quot;Slide 10 - &amp;quot;Task 7 – Excel Sales Spreadsheet&amp;quot;&quot;/&gt;&lt;property id=&quot;20307&quot; value=&quot;294&quot;/&gt;&lt;/object&gt;&lt;object type=&quot;3&quot; unique_id=&quot;10056&quot;&gt;&lt;property id=&quot;20148&quot; value=&quot;5&quot;/&gt;&lt;property id=&quot;20300&quot; value=&quot;Slide 11 - &amp;quot;Task 8 – Excel Sales Spreadsheet&amp;quot;&quot;/&gt;&lt;property id=&quot;20307&quot; value=&quot;295&quot;/&gt;&lt;/object&gt;&lt;object type=&quot;3&quot; unique_id=&quot;10057&quot;&gt;&lt;property id=&quot;20148&quot; value=&quot;5&quot;/&gt;&lt;property id=&quot;20300&quot; value=&quot;Slide 12 - &amp;quot;Excel Tutorials – Click to View&amp;quot;&quot;/&gt;&lt;property id=&quot;20307&quot; value=&quot;332&quot;/&gt;&lt;/object&gt;&lt;object type=&quot;3&quot; unique_id=&quot;10058&quot;&gt;&lt;property id=&quot;20148&quot; value=&quot;5&quot;/&gt;&lt;property id=&quot;20300&quot; value=&quot;Slide 13 - &amp;quot;Excel Sales – Assessment (St/Ex/Ad)&amp;quot;&quot;/&gt;&lt;property id=&quot;20307&quot; value=&quot;297&quot;/&gt;&lt;/object&gt;&lt;object type=&quot;3&quot; unique_id=&quot;10059&quot;&gt;&lt;property id=&quot;20148&quot; value=&quot;5&quot;/&gt;&lt;property id=&quot;20300&quot; value=&quot;Slide 14 - &amp;quot;Excel Bookings Scenario&amp;quot;&quot;/&gt;&lt;property id=&quot;20307&quot; value=&quot;299&quot;/&gt;&lt;/object&gt;&lt;object type=&quot;3&quot; unique_id=&quot;10060&quot;&gt;&lt;property id=&quot;20148&quot; value=&quot;5&quot;/&gt;&lt;property id=&quot;20300&quot; value=&quot;Slide 15 - &amp;quot;Task 1 – Excel Bookings Spreadsheet&amp;quot;&quot;/&gt;&lt;property id=&quot;20307&quot; value=&quot;300&quot;/&gt;&lt;/object&gt;&lt;object type=&quot;3&quot; unique_id=&quot;10061&quot;&gt;&lt;property id=&quot;20148&quot; value=&quot;5&quot;/&gt;&lt;property id=&quot;20300&quot; value=&quot;Slide 16 - &amp;quot;Task 2 – Excel Bookings Spreadsheet&amp;quot;&quot;/&gt;&lt;property id=&quot;20307&quot; value=&quot;301&quot;/&gt;&lt;/object&gt;&lt;object type=&quot;3&quot; unique_id=&quot;10062&quot;&gt;&lt;property id=&quot;20148&quot; value=&quot;5&quot;/&gt;&lt;property id=&quot;20300&quot; value=&quot;Slide 17 - &amp;quot;Task 3 – Excel Bookings Spreadsheet&amp;quot;&quot;/&gt;&lt;property id=&quot;20307&quot; value=&quot;302&quot;/&gt;&lt;/object&gt;&lt;object type=&quot;3&quot; unique_id=&quot;10063&quot;&gt;&lt;property id=&quot;20148&quot; value=&quot;5&quot;/&gt;&lt;property id=&quot;20300&quot; value=&quot;Slide 18 - &amp;quot;Task 4 – Excel Bookings Spreadsheet&amp;quot;&quot;/&gt;&lt;property id=&quot;20307&quot; value=&quot;309&quot;/&gt;&lt;/object&gt;&lt;object type=&quot;3&quot; unique_id=&quot;10064&quot;&gt;&lt;property id=&quot;20148&quot; value=&quot;5&quot;/&gt;&lt;property id=&quot;20300&quot; value=&quot;Slide 19 - &amp;quot;Task 5 – Excel Bookings Spreadsheet&amp;quot;&quot;/&gt;&lt;property id=&quot;20307&quot; value=&quot;304&quot;/&gt;&lt;/object&gt;&lt;object type=&quot;3&quot; unique_id=&quot;10065&quot;&gt;&lt;property id=&quot;20148&quot; value=&quot;5&quot;/&gt;&lt;property id=&quot;20300&quot; value=&quot;Slide 20 - &amp;quot;Task 6 – Excel Bookings Spreadsheet&amp;quot;&quot;/&gt;&lt;property id=&quot;20307&quot; value=&quot;305&quot;/&gt;&lt;/object&gt;&lt;object type=&quot;3&quot; unique_id=&quot;10066&quot;&gt;&lt;property id=&quot;20148&quot; value=&quot;5&quot;/&gt;&lt;property id=&quot;20300&quot; value=&quot;Slide 21 - &amp;quot;Task 7 – Excel Bookings Spreadsheet&amp;quot;&quot;/&gt;&lt;property id=&quot;20307&quot; value=&quot;306&quot;/&gt;&lt;/object&gt;&lt;object type=&quot;3&quot; unique_id=&quot;10067&quot;&gt;&lt;property id=&quot;20148&quot; value=&quot;5&quot;/&gt;&lt;property id=&quot;20300&quot; value=&quot;Slide 22 - &amp;quot;Task 8 – Excel Bookings Spreadsheet&amp;quot;&quot;/&gt;&lt;property id=&quot;20307&quot; value=&quot;307&quot;/&gt;&lt;/object&gt;&lt;object type=&quot;3&quot; unique_id=&quot;10068&quot;&gt;&lt;property id=&quot;20148&quot; value=&quot;5&quot;/&gt;&lt;property id=&quot;20300&quot; value=&quot;Slide 23 - &amp;quot;Excel Tutorials – Click to View&amp;quot;&quot;/&gt;&lt;property id=&quot;20307&quot; value=&quot;334&quot;/&gt;&lt;/object&gt;&lt;object type=&quot;3&quot; unique_id=&quot;10069&quot;&gt;&lt;property id=&quot;20148&quot; value=&quot;5&quot;/&gt;&lt;property id=&quot;20300&quot; value=&quot;Slide 24 - &amp;quot;Excel Bookings – Assessment (St/Ex/Ad)&amp;quot;&quot;/&gt;&lt;property id=&quot;20307&quot; value=&quot;308&quot;/&gt;&lt;/object&gt;&lt;object type=&quot;3&quot; unique_id=&quot;10070&quot;&gt;&lt;property id=&quot;20148&quot; value=&quot;5&quot;/&gt;&lt;property id=&quot;20300&quot; value=&quot;Slide 25 - &amp;quot;Graphics Scenario&amp;quot;&quot;/&gt;&lt;property id=&quot;20307&quot; value=&quot;310&quot;/&gt;&lt;/object&gt;&lt;object type=&quot;3&quot; unique_id=&quot;10071&quot;&gt;&lt;property id=&quot;20148&quot; value=&quot;5&quot;/&gt;&lt;property id=&quot;20300&quot; value=&quot;Slide 26 - &amp;quot;Task 1 – Bitmap Montage&amp;quot;&quot;/&gt;&lt;property id=&quot;20307&quot; value=&quot;311&quot;/&gt;&lt;/object&gt;&lt;object type=&quot;3&quot; unique_id=&quot;10072&quot;&gt;&lt;property id=&quot;20148&quot; value=&quot;5&quot;/&gt;&lt;property id=&quot;20300&quot; value=&quot;Slide 27 - &amp;quot;Task 2 – Bitmap Montage&amp;quot;&quot;/&gt;&lt;property id=&quot;20307&quot; value=&quot;312&quot;/&gt;&lt;/object&gt;&lt;object type=&quot;3&quot; unique_id=&quot;10073&quot;&gt;&lt;property id=&quot;20148&quot; value=&quot;5&quot;/&gt;&lt;property id=&quot;20300&quot; value=&quot;Slide 28 - &amp;quot;Task 3 – Bitmap Montage&amp;quot;&quot;/&gt;&lt;property id=&quot;20307&quot; value=&quot;313&quot;/&gt;&lt;/object&gt;&lt;object type=&quot;3&quot; unique_id=&quot;10074&quot;&gt;&lt;property id=&quot;20148&quot; value=&quot;5&quot;/&gt;&lt;property id=&quot;20300&quot; value=&quot;Slide 29 - &amp;quot;Task 4 – Bitmap Montage&amp;quot;&quot;/&gt;&lt;property id=&quot;20307&quot; value=&quot;314&quot;/&gt;&lt;/object&gt;&lt;object type=&quot;3&quot; unique_id=&quot;10075&quot;&gt;&lt;property id=&quot;20148&quot; value=&quot;5&quot;/&gt;&lt;property id=&quot;20300&quot; value=&quot;Slide 30 - &amp;quot;Task 5 – Vector Map&amp;quot;&quot;/&gt;&lt;property id=&quot;20307&quot; value=&quot;315&quot;/&gt;&lt;/object&gt;&lt;object type=&quot;3&quot; unique_id=&quot;10076&quot;&gt;&lt;property id=&quot;20148&quot; value=&quot;5&quot;/&gt;&lt;property id=&quot;20300&quot; value=&quot;Slide 31 - &amp;quot;Task 6 – Vector Map&amp;quot;&quot;/&gt;&lt;property id=&quot;20307&quot; value=&quot;316&quot;/&gt;&lt;/object&gt;&lt;object type=&quot;3&quot; unique_id=&quot;10077&quot;&gt;&lt;property id=&quot;20148&quot; value=&quot;5&quot;/&gt;&lt;property id=&quot;20300&quot; value=&quot;Slide 32 - &amp;quot;Task 7 – Vector Map&amp;quot;&quot;/&gt;&lt;property id=&quot;20307&quot; value=&quot;317&quot;/&gt;&lt;/object&gt;&lt;object type=&quot;3&quot; unique_id=&quot;10078&quot;&gt;&lt;property id=&quot;20148&quot; value=&quot;5&quot;/&gt;&lt;property id=&quot;20300&quot; value=&quot;Slide 33 - &amp;quot;Task 8 – Graphics&amp;quot;&quot;/&gt;&lt;property id=&quot;20307&quot; value=&quot;318&quot;/&gt;&lt;/object&gt;&lt;object type=&quot;3&quot; unique_id=&quot;10079&quot;&gt;&lt;property id=&quot;20148&quot; value=&quot;5&quot;/&gt;&lt;property id=&quot;20300&quot; value=&quot;Slide 34 - &amp;quot;Task 9 – Graphics&amp;quot;&quot;/&gt;&lt;property id=&quot;20307&quot; value=&quot;321&quot;/&gt;&lt;/object&gt;&lt;object type=&quot;3&quot; unique_id=&quot;10080&quot;&gt;&lt;property id=&quot;20148&quot; value=&quot;5&quot;/&gt;&lt;property id=&quot;20300&quot; value=&quot;Slide 35 - &amp;quot;Graphics – Assessment (St/Ex/Ad)&amp;quot;&quot;/&gt;&lt;property id=&quot;20307&quot; value=&quot;319&quot;/&gt;&lt;/object&gt;&lt;object type=&quot;3&quot; unique_id=&quot;10081&quot;&gt;&lt;property id=&quot;20148&quot; value=&quot;5&quot;/&gt;&lt;property id=&quot;20300&quot; value=&quot;Slide 36 - &amp;quot;E-Safety Scenario&amp;quot;&quot;/&gt;&lt;property id=&quot;20307&quot; value=&quot;322&quot;/&gt;&lt;/object&gt;&lt;object type=&quot;3&quot; unique_id=&quot;10082&quot;&gt;&lt;property id=&quot;20148&quot; value=&quot;5&quot;/&gt;&lt;property id=&quot;20300&quot; value=&quot;Slide 37 - &amp;quot;Task 1 – E-Safety&amp;quot;&quot;/&gt;&lt;property id=&quot;20307&quot; value=&quot;323&quot;/&gt;&lt;/object&gt;&lt;object type=&quot;3&quot; unique_id=&quot;10083&quot;&gt;&lt;property id=&quot;20148&quot; value=&quot;5&quot;/&gt;&lt;property id=&quot;20300&quot; value=&quot;Slide 38 - &amp;quot;Task 2 – E-Safety&amp;quot;&quot;/&gt;&lt;property id=&quot;20307&quot; value=&quot;324&quot;/&gt;&lt;/object&gt;&lt;object type=&quot;3&quot; unique_id=&quot;10084&quot;&gt;&lt;property id=&quot;20148&quot; value=&quot;5&quot;/&gt;&lt;property id=&quot;20300&quot; value=&quot;Slide 39 - &amp;quot;Task 3 – E-Safety&amp;quot;&quot;/&gt;&lt;property id=&quot;20307&quot; value=&quot;325&quot;/&gt;&lt;/object&gt;&lt;object type=&quot;3&quot; unique_id=&quot;10085&quot;&gt;&lt;property id=&quot;20148&quot; value=&quot;5&quot;/&gt;&lt;property id=&quot;20300&quot; value=&quot;Slide 40 - &amp;quot;Task 4 – E-Safety&amp;quot;&quot;/&gt;&lt;property id=&quot;20307&quot; value=&quot;326&quot;/&gt;&lt;/object&gt;&lt;object type=&quot;3&quot; unique_id=&quot;10086&quot;&gt;&lt;property id=&quot;20148&quot; value=&quot;5&quot;/&gt;&lt;property id=&quot;20300&quot; value=&quot;Slide 41 - &amp;quot;Task 5 – E-Safety&amp;quot;&quot;/&gt;&lt;property id=&quot;20307&quot; value=&quot;327&quot;/&gt;&lt;/object&gt;&lt;object type=&quot;3&quot; unique_id=&quot;10087&quot;&gt;&lt;property id=&quot;20148&quot; value=&quot;5&quot;/&gt;&lt;property id=&quot;20300&quot; value=&quot;Slide 42 - &amp;quot;Task 6 – E-Safety&amp;quot;&quot;/&gt;&lt;property id=&quot;20307&quot; value=&quot;328&quot;/&gt;&lt;/object&gt;&lt;object type=&quot;3&quot; unique_id=&quot;10088&quot;&gt;&lt;property id=&quot;20148&quot; value=&quot;5&quot;/&gt;&lt;property id=&quot;20300&quot; value=&quot;Slide 43 - &amp;quot;Task 7 – E-Safety&amp;quot;&quot;/&gt;&lt;property id=&quot;20307&quot; value=&quot;329&quot;/&gt;&lt;/object&gt;&lt;object type=&quot;3&quot; unique_id=&quot;10089&quot;&gt;&lt;property id=&quot;20148&quot; value=&quot;5&quot;/&gt;&lt;property id=&quot;20300&quot; value=&quot;Slide 44 - &amp;quot;E-Safety – Assessment (St/Ex/Ad)&amp;quot;&quot;/&gt;&lt;property id=&quot;20307&quot; value=&quot;331&quot;/&gt;&lt;/object&gt;&lt;/object&gt;&lt;object type=&quot;8&quot; unique_id=&quot;10135&quot;&gt;&lt;/object&gt;&lt;/object&gt;&lt;/database&gt;"/>
  <p:tag name="SECTOMILLISECCONVERTED" val="1"/>
  <p:tag name="ISPRING_RESOURCE_PATHS_HASH_2" val="08f788787bcb7a4d543d064184e3ed8f8a1ad1a"/>
  <p:tag name="ISPRING_PRESENTATION_TITLE" val="LO3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nderoth">
  <a:themeElements>
    <a:clrScheme name="Custom 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1A0AEC"/>
      </a:hlink>
      <a:folHlink>
        <a:srgbClr val="800080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303C8A099435F469B82EC500073A18D" ma:contentTypeVersion="0" ma:contentTypeDescription="Create a new document." ma:contentTypeScope="" ma:versionID="db11316f7499926a5aef36baba7827a0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3.xml><?xml version="1.0" encoding="utf-8"?>
<p:properties xmlns:p="http://schemas.microsoft.com/office/2006/metadata/properties" xmlns:xsi="http://www.w3.org/2001/XMLSchema-instance">
  <documentManagement/>
</p:properties>
</file>

<file path=customXml/itemProps1.xml><?xml version="1.0" encoding="utf-8"?>
<ds:datastoreItem xmlns:ds="http://schemas.openxmlformats.org/officeDocument/2006/customXml" ds:itemID="{E5A8F797-114D-47DC-A43E-E9D7D8871891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E16A05FF-1C8D-47AA-A52A-FF79015719B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3.xml><?xml version="1.0" encoding="utf-8"?>
<ds:datastoreItem xmlns:ds="http://schemas.openxmlformats.org/officeDocument/2006/customXml" ds:itemID="{76DD945F-B7B0-4691-A0D0-E2EAD6DA23B3}">
  <ds:schemaRefs>
    <ds:schemaRef ds:uri="http://www.w3.org/XML/1998/namespace"/>
    <ds:schemaRef ds:uri="http://purl.org/dc/terms/"/>
    <ds:schemaRef ds:uri="http://purl.org/dc/elements/1.1/"/>
    <ds:schemaRef ds:uri="http://schemas.microsoft.com/office/2006/documentManagement/types"/>
    <ds:schemaRef ds:uri="http://schemas.openxmlformats.org/package/2006/metadata/core-properties"/>
    <ds:schemaRef ds:uri="http://schemas.microsoft.com/office/2006/metadata/properties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Enderoth</Template>
  <TotalTime>51736</TotalTime>
  <Words>664</Words>
  <Application>Microsoft Office PowerPoint</Application>
  <PresentationFormat>On-screen Show (4:3)</PresentationFormat>
  <Paragraphs>139</Paragraphs>
  <Slides>21</Slides>
  <Notes>21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8" baseType="lpstr">
      <vt:lpstr>Arial</vt:lpstr>
      <vt:lpstr>Calibri</vt:lpstr>
      <vt:lpstr>Lucida Sans Unicode</vt:lpstr>
      <vt:lpstr>Verdana</vt:lpstr>
      <vt:lpstr>Wingdings 2</vt:lpstr>
      <vt:lpstr>Wingdings 3</vt:lpstr>
      <vt:lpstr>Enderoth</vt:lpstr>
      <vt:lpstr>PowerPoint Presentation</vt:lpstr>
      <vt:lpstr>3.1 - Money</vt:lpstr>
      <vt:lpstr>3.1 - Money</vt:lpstr>
      <vt:lpstr>3.1 - Money</vt:lpstr>
      <vt:lpstr>3.1 - Money</vt:lpstr>
      <vt:lpstr>3.2 – Labour Markets</vt:lpstr>
      <vt:lpstr>3.2 – Labour Markets</vt:lpstr>
      <vt:lpstr>3.2 – Labour Markets</vt:lpstr>
      <vt:lpstr>3.2 – Labour Markets</vt:lpstr>
      <vt:lpstr>3.2 – Labour Markets</vt:lpstr>
      <vt:lpstr>3.3 – Trade Unions</vt:lpstr>
      <vt:lpstr>3.3 – Trade Unions</vt:lpstr>
      <vt:lpstr>3.3 – Trade Unions</vt:lpstr>
      <vt:lpstr>3.3 – Trade Unions</vt:lpstr>
      <vt:lpstr>3.4 – Income and Expenditure</vt:lpstr>
      <vt:lpstr>3.4 – Income and Expenditure</vt:lpstr>
      <vt:lpstr>3.4 – Income and Expenditure</vt:lpstr>
      <vt:lpstr>3.4 – Income and Expenditure</vt:lpstr>
      <vt:lpstr>3.4 – Income and Expenditure</vt:lpstr>
      <vt:lpstr>3.4 – Income and Expenditure</vt:lpstr>
      <vt:lpstr>3.4 – Income and Expenditure</vt:lpstr>
    </vt:vector>
  </TitlesOfParts>
  <Company>Brooke Weston CTC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LO3</dc:title>
  <dc:subject>eBusiness</dc:subject>
  <dc:creator>Enderoth</dc:creator>
  <cp:lastModifiedBy>Stephen Rafferty</cp:lastModifiedBy>
  <cp:revision>1672</cp:revision>
  <cp:lastPrinted>2014-01-22T18:25:48Z</cp:lastPrinted>
  <dcterms:created xsi:type="dcterms:W3CDTF">2008-03-12T11:01:44Z</dcterms:created>
  <dcterms:modified xsi:type="dcterms:W3CDTF">2018-08-03T17:59:00Z</dcterms:modified>
  <cp:category>Unit 01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0x0101006303C8A099435F469B82EC500073A18D</vt:lpwstr>
  </property>
  <property fmtid="{D5CDD505-2E9C-101B-9397-08002B2CF9AE}" pid="3" name="Unit">
    <vt:lpwstr>U1</vt:lpwstr>
  </property>
</Properties>
</file>